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87" r:id="rId4"/>
    <p:sldId id="259" r:id="rId5"/>
    <p:sldId id="288" r:id="rId6"/>
    <p:sldId id="289" r:id="rId7"/>
    <p:sldId id="260" r:id="rId8"/>
    <p:sldId id="261" r:id="rId9"/>
    <p:sldId id="262" r:id="rId10"/>
    <p:sldId id="290" r:id="rId11"/>
    <p:sldId id="263" r:id="rId12"/>
    <p:sldId id="264" r:id="rId13"/>
    <p:sldId id="265" r:id="rId14"/>
    <p:sldId id="266" r:id="rId15"/>
    <p:sldId id="291" r:id="rId16"/>
    <p:sldId id="267" r:id="rId17"/>
    <p:sldId id="268" r:id="rId18"/>
    <p:sldId id="294" r:id="rId19"/>
    <p:sldId id="269" r:id="rId20"/>
    <p:sldId id="292" r:id="rId21"/>
    <p:sldId id="293" r:id="rId22"/>
    <p:sldId id="295" r:id="rId23"/>
    <p:sldId id="296" r:id="rId24"/>
    <p:sldId id="297" r:id="rId25"/>
    <p:sldId id="270" r:id="rId26"/>
    <p:sldId id="299"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27/12/2016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27/12/2016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36000">
              <a:srgbClr val="9966FF"/>
            </a:gs>
            <a:gs pos="38000">
              <a:srgbClr val="CC99FF"/>
            </a:gs>
            <a:gs pos="42000">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620688"/>
            <a:ext cx="7772400" cy="1470025"/>
          </a:xfrm>
        </p:spPr>
        <p:txBody>
          <a:bodyPr>
            <a:noAutofit/>
          </a:bodyPr>
          <a:lstStyle/>
          <a:p>
            <a:r>
              <a:rPr lang="es-CO" sz="5400" b="1" dirty="0">
                <a:solidFill>
                  <a:srgbClr val="C00000"/>
                </a:solidFill>
              </a:rPr>
              <a:t>EL PODER DE LA </a:t>
            </a:r>
            <a:r>
              <a:rPr lang="es-CO" sz="5400" b="1" dirty="0"/>
              <a:t>PRESENCIA DE DIOS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204864"/>
            <a:ext cx="504056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dio marco"/>
          <p:cNvSpPr/>
          <p:nvPr/>
        </p:nvSpPr>
        <p:spPr>
          <a:xfrm rot="16200000">
            <a:off x="4139952" y="3212976"/>
            <a:ext cx="720080" cy="5184576"/>
          </a:xfrm>
          <a:prstGeom prst="halfFrame">
            <a:avLst/>
          </a:prstGeom>
          <a:solidFill>
            <a:srgbClr val="C00000"/>
          </a:solid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C00000"/>
              </a:solidFill>
            </a:endParaRPr>
          </a:p>
        </p:txBody>
      </p:sp>
    </p:spTree>
    <p:extLst>
      <p:ext uri="{BB962C8B-B14F-4D97-AF65-F5344CB8AC3E}">
        <p14:creationId xmlns:p14="http://schemas.microsoft.com/office/powerpoint/2010/main" val="3233674661"/>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a:scene3d>
            <a:camera prst="orthographicFront"/>
            <a:lightRig rig="threePt" dir="t"/>
          </a:scene3d>
          <a:sp3d>
            <a:bevelT w="114300" prst="hardEdge"/>
          </a:sp3d>
        </p:spPr>
        <p:txBody>
          <a:bodyPr>
            <a:normAutofit fontScale="90000"/>
          </a:bodyPr>
          <a:lstStyle/>
          <a:p>
            <a:r>
              <a:rPr lang="es-CO" b="1" dirty="0"/>
              <a:t>EL PODER DE LA PRESENCIA DE DIOS</a:t>
            </a:r>
          </a:p>
        </p:txBody>
      </p:sp>
      <p:sp>
        <p:nvSpPr>
          <p:cNvPr id="3" name="2 Marcador de contenido"/>
          <p:cNvSpPr>
            <a:spLocks noGrp="1"/>
          </p:cNvSpPr>
          <p:nvPr>
            <p:ph idx="1"/>
          </p:nvPr>
        </p:nvSpPr>
        <p:spPr>
          <a:xfrm>
            <a:off x="457200" y="1600200"/>
            <a:ext cx="5915000" cy="2404863"/>
          </a:xfrm>
        </p:spPr>
        <p:txBody>
          <a:bodyPr>
            <a:normAutofit fontScale="85000" lnSpcReduction="10000"/>
          </a:bodyPr>
          <a:lstStyle/>
          <a:p>
            <a:pPr marL="0" indent="0">
              <a:buNone/>
            </a:pPr>
            <a:r>
              <a:rPr lang="es-CO" sz="4000" b="1" dirty="0"/>
              <a:t>Introducción.</a:t>
            </a:r>
          </a:p>
          <a:p>
            <a:r>
              <a:rPr lang="es-CO" dirty="0"/>
              <a:t>En este mensaje estudiaremos acerca del poder todopoderoso de la presencia de Dios, ¡y cómo podemos apropiarnos de ese poder!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36686"/>
            <a:ext cx="2406774" cy="2168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843808" y="4167664"/>
            <a:ext cx="5904294" cy="1938992"/>
          </a:xfrm>
          <a:prstGeom prst="rect">
            <a:avLst/>
          </a:prstGeom>
          <a:solidFill>
            <a:schemeClr val="accent6">
              <a:lumMod val="40000"/>
              <a:lumOff val="60000"/>
            </a:schemeClr>
          </a:solidFill>
          <a:scene3d>
            <a:camera prst="orthographicFront"/>
            <a:lightRig rig="threePt" dir="t"/>
          </a:scene3d>
          <a:sp3d>
            <a:bevelT w="114300" prst="hardEdge"/>
          </a:sp3d>
        </p:spPr>
        <p:txBody>
          <a:bodyPr wrap="square">
            <a:spAutoFit/>
          </a:bodyPr>
          <a:lstStyle/>
          <a:p>
            <a:r>
              <a:rPr lang="es-CO" sz="2400" dirty="0"/>
              <a:t>Las Escrituras proveen abundantes ejemplos de cómo la presencia de Dios le da poder a sus hijos para vivir para él. Y uno de los más poderosos ejemplos se encuentra en la vida de Moisés.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005063"/>
            <a:ext cx="2304256" cy="2160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167175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a:bodyPr>
          <a:lstStyle/>
          <a:p>
            <a:r>
              <a:rPr lang="es-CO" sz="2800" dirty="0"/>
              <a:t>Moisés estaba convencido que sin la presencia de Dios en su vida, era inútil que él intentara cualquier cosa. Cuando él habló cara a cara con el Señor, el dijo, “…</a:t>
            </a:r>
            <a:r>
              <a:rPr lang="es-CO" sz="2800" dirty="0">
                <a:latin typeface="Agency FB" pitchFamily="34" charset="0"/>
              </a:rPr>
              <a:t>Si tu presencia no va con nosotros, no nos hagas partir de aquí</a:t>
            </a:r>
            <a:r>
              <a:rPr lang="es-CO" sz="2800" dirty="0"/>
              <a:t>.” </a:t>
            </a:r>
            <a:r>
              <a:rPr lang="es-CO" sz="2800" dirty="0">
                <a:solidFill>
                  <a:srgbClr val="FF0000"/>
                </a:solidFill>
              </a:rPr>
              <a:t>(Ex. 33:15). </a:t>
            </a:r>
          </a:p>
          <a:p>
            <a:pPr lvl="1"/>
            <a:r>
              <a:rPr lang="es-CO" sz="2400" dirty="0"/>
              <a:t>Él estaba diciendo, “</a:t>
            </a:r>
            <a:r>
              <a:rPr lang="es-CO" sz="2400" b="1" dirty="0"/>
              <a:t>Señor, si tu presencia no esta conmigo, entonces no iré a ninguna parte. ¡No daré un solo paso si no estoy seguro que estas conmigo</a:t>
            </a:r>
            <a:r>
              <a:rPr lang="es-CO" sz="2400" dirty="0"/>
              <a:t>!”</a:t>
            </a:r>
          </a:p>
          <a:p>
            <a:pPr lvl="1"/>
            <a:r>
              <a:rPr lang="es-CO" sz="2400" dirty="0"/>
              <a:t>Moisés sabia que era la presencia de Dios en Israel que distinguía al pueblo de otras naciones. Y lo mismo es cierto de la iglesia de Dios hoy en día. Lo único que nos distingue de los incrédulos es que Dios “esta con nosotros”, </a:t>
            </a:r>
            <a:r>
              <a:rPr lang="es-CO" sz="2400" b="1" dirty="0"/>
              <a:t>dirigiéndonos, guiándonos, obrando su voluntad en y a través de nosotros</a:t>
            </a:r>
            <a:r>
              <a:rPr lang="es-CO" sz="2400" dirty="0"/>
              <a:t>. </a:t>
            </a:r>
          </a:p>
        </p:txBody>
      </p:sp>
    </p:spTree>
    <p:extLst>
      <p:ext uri="{BB962C8B-B14F-4D97-AF65-F5344CB8AC3E}">
        <p14:creationId xmlns:p14="http://schemas.microsoft.com/office/powerpoint/2010/main" val="12446892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10000"/>
          </a:bodyPr>
          <a:lstStyle/>
          <a:p>
            <a:r>
              <a:rPr lang="es-CO" dirty="0"/>
              <a:t>A Moisés no le importaba como otras naciones recibían su dirección, formaban sus estrategias, dirigían sus gobiernos o sus ejércitos. Él dijo, “</a:t>
            </a:r>
            <a:r>
              <a:rPr lang="es-CO" b="1" dirty="0"/>
              <a:t>Nosotros operamos en un principio. La única forma en que podemos ser guiados o gobernados, para hacer guerra y sobrevivir en esta tierra, ¡</a:t>
            </a:r>
            <a:r>
              <a:rPr lang="es-CO" b="1" u="sng" dirty="0"/>
              <a:t>es teniendo la presencia de Dios con nosotros</a:t>
            </a:r>
            <a:r>
              <a:rPr lang="es-CO" dirty="0"/>
              <a:t>! </a:t>
            </a:r>
          </a:p>
          <a:p>
            <a:pPr lvl="1"/>
            <a:endParaRPr lang="es-CO" dirty="0"/>
          </a:p>
          <a:p>
            <a:pPr lvl="1"/>
            <a:r>
              <a:rPr lang="es-CO" dirty="0"/>
              <a:t>“Cuando la presencia del Señor esta en nuestros medios, nadie nos puede hacer daño. </a:t>
            </a:r>
            <a:r>
              <a:rPr lang="es-CO" u="sng" dirty="0"/>
              <a:t>Pero sin él, somos impotentes, reducidos a nada</a:t>
            </a:r>
            <a:r>
              <a:rPr lang="es-CO" dirty="0"/>
              <a:t>. </a:t>
            </a:r>
          </a:p>
          <a:p>
            <a:pPr lvl="1"/>
            <a:endParaRPr lang="es-CO" dirty="0"/>
          </a:p>
          <a:p>
            <a:pPr lvl="1"/>
            <a:r>
              <a:rPr lang="es-CO" dirty="0"/>
              <a:t>Deja que todas las naciones de este mundo confíen en sus ejércitos poderosos, sus carros de hierro, sus soldados amaestrados, y sus armas nuevas. ¡</a:t>
            </a:r>
            <a:r>
              <a:rPr lang="es-CO" b="1" u="sng" dirty="0"/>
              <a:t>Nosotros confiaremos en la presencia manifiesta de nuestro Dios</a:t>
            </a:r>
            <a:r>
              <a:rPr lang="es-CO" dirty="0"/>
              <a:t>!” </a:t>
            </a:r>
          </a:p>
          <a:p>
            <a:endParaRPr lang="es-CO" dirty="0"/>
          </a:p>
        </p:txBody>
      </p:sp>
    </p:spTree>
    <p:extLst>
      <p:ext uri="{BB962C8B-B14F-4D97-AF65-F5344CB8AC3E}">
        <p14:creationId xmlns:p14="http://schemas.microsoft.com/office/powerpoint/2010/main" val="41764890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a:bodyPr>
          <a:lstStyle/>
          <a:p>
            <a:r>
              <a:rPr lang="es-CO" sz="2800" dirty="0"/>
              <a:t>Esta es la forma en que Dios contesto la audaz declaración de Moisés: “…</a:t>
            </a:r>
            <a:r>
              <a:rPr lang="es-CO" sz="2800" dirty="0">
                <a:latin typeface="Agency FB" pitchFamily="34" charset="0"/>
              </a:rPr>
              <a:t>Mi presencia irá contigo, y yo te daré descanso</a:t>
            </a:r>
            <a:r>
              <a:rPr lang="es-CO" sz="2800" dirty="0"/>
              <a:t>.” </a:t>
            </a:r>
            <a:r>
              <a:rPr lang="es-CO" sz="2800" dirty="0">
                <a:solidFill>
                  <a:srgbClr val="FF0000"/>
                </a:solidFill>
              </a:rPr>
              <a:t>(Exo.33:14). </a:t>
            </a:r>
            <a:r>
              <a:rPr lang="es-CO" sz="2800" dirty="0"/>
              <a:t>¡Que increíble promesa! La palabra hebrea para “</a:t>
            </a:r>
            <a:r>
              <a:rPr lang="es-CO" sz="2800" dirty="0">
                <a:latin typeface="Agency FB" pitchFamily="34" charset="0"/>
              </a:rPr>
              <a:t>descanso</a:t>
            </a:r>
            <a:r>
              <a:rPr lang="es-CO" sz="2800" dirty="0"/>
              <a:t>” aquí es “</a:t>
            </a:r>
            <a:r>
              <a:rPr lang="es-CO" sz="2800" dirty="0">
                <a:latin typeface="Agency FB" pitchFamily="34" charset="0"/>
              </a:rPr>
              <a:t>un descanso tranquilo y confortable.</a:t>
            </a:r>
            <a:r>
              <a:rPr lang="es-CO" sz="2800" dirty="0"/>
              <a:t>” Dios estaba diciendo, “¡</a:t>
            </a:r>
            <a:r>
              <a:rPr lang="es-CO" sz="2800" dirty="0">
                <a:latin typeface="Agency FB" pitchFamily="34" charset="0"/>
              </a:rPr>
              <a:t>No importa los enemigos o las pruebas que enfrentes, siempre podrás encontrar un descanso tranquilo en mi</a:t>
            </a:r>
            <a:r>
              <a:rPr lang="es-CO" sz="2800" dirty="0"/>
              <a:t>!”</a:t>
            </a:r>
          </a:p>
          <a:p>
            <a:pPr lvl="1"/>
            <a:r>
              <a:rPr lang="es-CO" sz="2400" dirty="0"/>
              <a:t>Piensa en esto querido hermano: Si una iglesia tiene la presencia manifiesta de Dios en su medio, </a:t>
            </a:r>
            <a:r>
              <a:rPr lang="es-CO" sz="2400" b="1" dirty="0"/>
              <a:t>no habrá ajetreo ni bullicio. Las reuniones de adoración no serán apuradas, con tres canciones, una ofrenda y un sermón corto</a:t>
            </a:r>
            <a:r>
              <a:rPr lang="es-CO" sz="2400" dirty="0"/>
              <a:t>. </a:t>
            </a:r>
            <a:r>
              <a:rPr lang="es-CO" sz="2400" b="1" u="sng" dirty="0"/>
              <a:t>Al contrario, habrá una paz calmante, un descanso tranquilo</a:t>
            </a:r>
            <a:r>
              <a:rPr lang="es-CO" sz="2400" b="1" dirty="0"/>
              <a:t>, </a:t>
            </a:r>
            <a:r>
              <a:rPr lang="es-CO" sz="2400" dirty="0"/>
              <a:t>¡y todos los que entren por las puertas lo sentirán! </a:t>
            </a:r>
            <a:r>
              <a:rPr lang="es-CO" sz="2800" dirty="0"/>
              <a:t> </a:t>
            </a:r>
          </a:p>
        </p:txBody>
      </p:sp>
    </p:spTree>
    <p:extLst>
      <p:ext uri="{BB962C8B-B14F-4D97-AF65-F5344CB8AC3E}">
        <p14:creationId xmlns:p14="http://schemas.microsoft.com/office/powerpoint/2010/main" val="34945467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accent3">
              <a:lumMod val="40000"/>
              <a:lumOff val="60000"/>
            </a:schemeClr>
          </a:solidFill>
          <a:scene3d>
            <a:camera prst="orthographicFront"/>
            <a:lightRig rig="threePt" dir="t"/>
          </a:scene3d>
          <a:sp3d>
            <a:bevelT w="165100" prst="coolSlant"/>
          </a:sp3d>
        </p:spPr>
        <p:txBody>
          <a:bodyPr>
            <a:noAutofit/>
          </a:bodyPr>
          <a:lstStyle/>
          <a:p>
            <a:r>
              <a:rPr lang="es-CO" sz="2000" dirty="0"/>
              <a:t> </a:t>
            </a:r>
            <a:r>
              <a:rPr lang="es-CO" sz="2400" dirty="0"/>
              <a:t>Entrad por sus puertas con confesión; por sus atrios con alabanza; alabadle, bendecid su Nombre. 5 Porque el SEÑOR [es] bueno; para siempre [es] su misericordia, y su verdad por todas las generaciones. Sal.100:4,5.</a:t>
            </a:r>
          </a:p>
        </p:txBody>
      </p:sp>
      <p:sp>
        <p:nvSpPr>
          <p:cNvPr id="3" name="2 Marcador de contenido"/>
          <p:cNvSpPr>
            <a:spLocks noGrp="1"/>
          </p:cNvSpPr>
          <p:nvPr>
            <p:ph idx="1"/>
          </p:nvPr>
        </p:nvSpPr>
        <p:spPr>
          <a:xfrm>
            <a:off x="457200" y="5373216"/>
            <a:ext cx="8229600" cy="1152128"/>
          </a:xfrm>
          <a:solidFill>
            <a:schemeClr val="accent3">
              <a:lumMod val="40000"/>
              <a:lumOff val="60000"/>
            </a:schemeClr>
          </a:solidFill>
          <a:scene3d>
            <a:camera prst="orthographicFront"/>
            <a:lightRig rig="threePt" dir="t"/>
          </a:scene3d>
          <a:sp3d>
            <a:bevelT w="165100" prst="coolSlant"/>
          </a:sp3d>
        </p:spPr>
        <p:txBody>
          <a:bodyPr>
            <a:normAutofit lnSpcReduction="10000"/>
          </a:bodyPr>
          <a:lstStyle/>
          <a:p>
            <a:pPr marL="0" indent="0" algn="ctr">
              <a:buNone/>
            </a:pPr>
            <a:r>
              <a:rPr lang="es-CO" b="1" dirty="0"/>
              <a:t>Yo me alegré con los que me decían: </a:t>
            </a:r>
          </a:p>
          <a:p>
            <a:pPr marL="0" indent="0" algn="ctr">
              <a:buNone/>
            </a:pPr>
            <a:r>
              <a:rPr lang="es-CO" b="1" dirty="0">
                <a:solidFill>
                  <a:srgbClr val="FF0000"/>
                </a:solidFill>
              </a:rPr>
              <a:t>«¡A la casa de Jehová iremos!»  </a:t>
            </a:r>
            <a:r>
              <a:rPr lang="es-CO" u="sng" dirty="0"/>
              <a:t>Sal.122:1</a:t>
            </a:r>
            <a:r>
              <a:rPr lang="es-CO"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88840"/>
            <a:ext cx="2664296" cy="3165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1988841"/>
            <a:ext cx="2664296" cy="3165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1988841"/>
            <a:ext cx="2664296" cy="31656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5189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20000"/>
          </a:bodyPr>
          <a:lstStyle/>
          <a:p>
            <a:r>
              <a:rPr lang="es-CO" dirty="0"/>
              <a:t>Un cuerpo que tiene la presencia de Dios en sus medios vivirá, se moverá y adorara con una confianza tranquila en el Señor en todo tiempo. </a:t>
            </a:r>
          </a:p>
          <a:p>
            <a:pPr lvl="1"/>
            <a:endParaRPr lang="es-CO" dirty="0"/>
          </a:p>
          <a:p>
            <a:pPr lvl="1"/>
            <a:r>
              <a:rPr lang="es-CO" dirty="0"/>
              <a:t>Lo mismo sucede con todo cristiano hoy, individualmente. Si tienes la presencia de Jesús en tu vida, experimentarás el orden divino de Dios. </a:t>
            </a:r>
            <a:r>
              <a:rPr lang="es-CO" b="1" u="sng" dirty="0"/>
              <a:t>Tendrás una paz y una calma, sin apuro o ansiedad, sin correr de un lado a otro buscando consejo, sin sentirse sin fundamento</a:t>
            </a:r>
            <a:r>
              <a:rPr lang="es-CO" dirty="0"/>
              <a:t>. ¡Vivirás en descanso, sabiendo que Dios tiene todo bajo control!</a:t>
            </a:r>
          </a:p>
          <a:p>
            <a:endParaRPr lang="es-CO" dirty="0"/>
          </a:p>
          <a:p>
            <a:r>
              <a:rPr lang="es-CO" dirty="0"/>
              <a:t>El antiguo testamento está repleto de recuentos de las bendiciones maravillosas que vinieron sobre aquellos que tuvieron la presencia de Dios en sus vidas.  </a:t>
            </a:r>
          </a:p>
        </p:txBody>
      </p:sp>
    </p:spTree>
    <p:extLst>
      <p:ext uri="{BB962C8B-B14F-4D97-AF65-F5344CB8AC3E}">
        <p14:creationId xmlns:p14="http://schemas.microsoft.com/office/powerpoint/2010/main" val="610627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rmAutofit/>
          </a:bodyPr>
          <a:lstStyle/>
          <a:p>
            <a:r>
              <a:rPr lang="es-CO" sz="4800" b="1" dirty="0"/>
              <a:t>Ejemplos</a:t>
            </a:r>
          </a:p>
        </p:txBody>
      </p:sp>
      <p:sp>
        <p:nvSpPr>
          <p:cNvPr id="3" name="2 Marcador de contenido"/>
          <p:cNvSpPr>
            <a:spLocks noGrp="1"/>
          </p:cNvSpPr>
          <p:nvPr>
            <p:ph idx="1"/>
          </p:nvPr>
        </p:nvSpPr>
        <p:spPr>
          <a:xfrm>
            <a:off x="457200" y="1600201"/>
            <a:ext cx="8229600" cy="1540768"/>
          </a:xfrm>
        </p:spPr>
        <p:txBody>
          <a:bodyPr>
            <a:normAutofit/>
          </a:bodyPr>
          <a:lstStyle/>
          <a:p>
            <a:pPr marL="0" indent="0" algn="ctr">
              <a:buNone/>
            </a:pPr>
            <a:r>
              <a:rPr lang="es-CO" sz="2800" dirty="0"/>
              <a:t>Considera estos ejemplos del antiguo testamento de la bendición que la presencia de Dios trajo a las vidas de sus seguidores. </a:t>
            </a:r>
          </a:p>
        </p:txBody>
      </p:sp>
      <p:sp>
        <p:nvSpPr>
          <p:cNvPr id="4" name="3 Rectángulo"/>
          <p:cNvSpPr/>
          <p:nvPr/>
        </p:nvSpPr>
        <p:spPr>
          <a:xfrm>
            <a:off x="2610624" y="3284984"/>
            <a:ext cx="4176464" cy="2308324"/>
          </a:xfrm>
          <a:prstGeom prst="rect">
            <a:avLst/>
          </a:prstGeom>
        </p:spPr>
        <p:txBody>
          <a:bodyPr wrap="square">
            <a:spAutoFit/>
          </a:bodyPr>
          <a:lstStyle/>
          <a:p>
            <a:pPr algn="ctr"/>
            <a:r>
              <a:rPr lang="es-CO" sz="2400" b="1" dirty="0"/>
              <a:t>Abrahán</a:t>
            </a:r>
            <a:r>
              <a:rPr lang="es-CO" sz="2000" dirty="0"/>
              <a:t>. La presencia de Dios era tan evidente en la vida de Abrahán, hasta los impíos a su alrededor reconocieron la diferencia entre sus vidas y la de él:</a:t>
            </a:r>
          </a:p>
          <a:p>
            <a:pPr algn="ctr"/>
            <a:r>
              <a:rPr lang="es-CO" sz="2000" dirty="0"/>
              <a:t>Hasta en los momentos más difíciles, Abrahán obedeció a Dios.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3284984"/>
            <a:ext cx="194421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7" y="3284984"/>
            <a:ext cx="2016223"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7" y="5589240"/>
            <a:ext cx="8424936" cy="1323439"/>
          </a:xfrm>
          <a:prstGeom prst="rect">
            <a:avLst/>
          </a:prstGeom>
        </p:spPr>
        <p:txBody>
          <a:bodyPr wrap="square">
            <a:spAutoFit/>
          </a:bodyPr>
          <a:lstStyle/>
          <a:p>
            <a:r>
              <a:rPr lang="es-CO" sz="2000" dirty="0"/>
              <a:t>“…Abimelec…habló a Abrahán, diciendo: Dios está contigo en todo lo que haces;” </a:t>
            </a:r>
            <a:r>
              <a:rPr lang="es-CO" sz="2000" dirty="0">
                <a:solidFill>
                  <a:srgbClr val="FF0000"/>
                </a:solidFill>
              </a:rPr>
              <a:t>(Gen. 21:22). </a:t>
            </a:r>
            <a:r>
              <a:rPr lang="es-CO" sz="2000" dirty="0"/>
              <a:t>Este rey impío estaba diciendo, “</a:t>
            </a:r>
            <a:r>
              <a:rPr lang="es-CO" sz="2000" b="1" dirty="0"/>
              <a:t>Abrahán, existe algo diferente en ti. ¡Dios te guía, te preserva y te bendice dondequiera que vas!” </a:t>
            </a:r>
          </a:p>
          <a:p>
            <a:r>
              <a:rPr lang="es-CO" sz="2000" b="1" dirty="0"/>
              <a:t> </a:t>
            </a:r>
          </a:p>
        </p:txBody>
      </p:sp>
    </p:spTree>
    <p:extLst>
      <p:ext uri="{BB962C8B-B14F-4D97-AF65-F5344CB8AC3E}">
        <p14:creationId xmlns:p14="http://schemas.microsoft.com/office/powerpoint/2010/main" val="252287132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915000" cy="1944216"/>
          </a:xfrm>
        </p:spPr>
        <p:txBody>
          <a:bodyPr>
            <a:normAutofit/>
          </a:bodyPr>
          <a:lstStyle/>
          <a:p>
            <a:pPr marL="0" indent="0">
              <a:buNone/>
            </a:pPr>
            <a:r>
              <a:rPr lang="es-CO" b="1" dirty="0"/>
              <a:t>Josué</a:t>
            </a:r>
            <a:r>
              <a:rPr lang="es-CO" sz="2800" dirty="0"/>
              <a:t>: Dios le prometió a Josué</a:t>
            </a:r>
            <a:r>
              <a:rPr lang="es-CO" sz="2800" b="1" dirty="0"/>
              <a:t> </a:t>
            </a:r>
            <a:r>
              <a:rPr lang="es-CO" sz="2800" dirty="0"/>
              <a:t>que ningún enemigo podría enfrentarse contra él mientras la presencia de Dios estaba con él:</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04664"/>
            <a:ext cx="2399903"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2780928"/>
            <a:ext cx="6984776" cy="1815882"/>
          </a:xfrm>
          <a:prstGeom prst="rect">
            <a:avLst/>
          </a:prstGeom>
        </p:spPr>
        <p:txBody>
          <a:bodyPr wrap="square">
            <a:spAutoFit/>
          </a:bodyPr>
          <a:lstStyle/>
          <a:p>
            <a:r>
              <a:rPr lang="es-CO" sz="2800" dirty="0"/>
              <a:t>“</a:t>
            </a:r>
            <a:r>
              <a:rPr lang="es-CO" sz="2800" dirty="0">
                <a:latin typeface="Agency FB" pitchFamily="34" charset="0"/>
              </a:rPr>
              <a:t>Durante todos los días de tu vida, nadie será capaz de enfrentarse a ti. Así como estuve con Moisés, también estaré contigo; no te dejaré ni te abandonaré. Sé fuerte y valiente,…</a:t>
            </a:r>
            <a:r>
              <a:rPr lang="es-CO" sz="2800" dirty="0"/>
              <a:t>” </a:t>
            </a:r>
            <a:r>
              <a:rPr lang="es-CO" sz="2800" dirty="0">
                <a:solidFill>
                  <a:srgbClr val="FF0000"/>
                </a:solidFill>
              </a:rPr>
              <a:t>(Josué 1:5-6). </a:t>
            </a:r>
          </a:p>
        </p:txBody>
      </p:sp>
      <p:sp>
        <p:nvSpPr>
          <p:cNvPr id="5" name="4 Rectángulo"/>
          <p:cNvSpPr/>
          <p:nvPr/>
        </p:nvSpPr>
        <p:spPr>
          <a:xfrm>
            <a:off x="539552" y="4941168"/>
            <a:ext cx="7992888" cy="1384995"/>
          </a:xfrm>
          <a:prstGeom prst="rect">
            <a:avLst/>
          </a:prstGeom>
        </p:spPr>
        <p:txBody>
          <a:bodyPr wrap="square">
            <a:spAutoFit/>
          </a:bodyPr>
          <a:lstStyle/>
          <a:p>
            <a:r>
              <a:rPr lang="es-CO" sz="2800" dirty="0"/>
              <a:t>Cuando el Espíritu de Dios esta presente con nosotros, podemos ser fuertes y valientes, ¡porque ningún enemigo puede hacernos daño! </a:t>
            </a:r>
          </a:p>
        </p:txBody>
      </p:sp>
    </p:spTree>
    <p:extLst>
      <p:ext uri="{BB962C8B-B14F-4D97-AF65-F5344CB8AC3E}">
        <p14:creationId xmlns:p14="http://schemas.microsoft.com/office/powerpoint/2010/main" val="352163085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842992" cy="1800200"/>
          </a:xfrm>
        </p:spPr>
        <p:txBody>
          <a:bodyPr>
            <a:normAutofit fontScale="92500" lnSpcReduction="10000"/>
          </a:bodyPr>
          <a:lstStyle/>
          <a:p>
            <a:r>
              <a:rPr lang="es-CO" sz="3500" b="1" dirty="0"/>
              <a:t>Gedeón</a:t>
            </a:r>
            <a:r>
              <a:rPr lang="es-CO" dirty="0"/>
              <a:t>: </a:t>
            </a:r>
            <a:r>
              <a:rPr lang="es-CO" sz="3000" dirty="0"/>
              <a:t>Dios le dijo a Gedeón. “…¡</a:t>
            </a:r>
            <a:r>
              <a:rPr lang="es-CO" sz="3000" dirty="0">
                <a:latin typeface="Agency FB" pitchFamily="34" charset="0"/>
              </a:rPr>
              <a:t>El Señor está contigo, guerrero valiente! …Ve con la fuerza que tienes, y salvarás a Israel…</a:t>
            </a:r>
            <a:r>
              <a:rPr lang="es-CO" sz="3000" dirty="0"/>
              <a:t>” </a:t>
            </a:r>
            <a:r>
              <a:rPr lang="es-CO" sz="3000" dirty="0">
                <a:solidFill>
                  <a:srgbClr val="FF0000"/>
                </a:solidFill>
              </a:rPr>
              <a:t>(Jueces 6:12, 14).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60648"/>
            <a:ext cx="2473052"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2636912"/>
            <a:ext cx="7776864" cy="3785652"/>
          </a:xfrm>
          <a:prstGeom prst="rect">
            <a:avLst/>
          </a:prstGeom>
        </p:spPr>
        <p:txBody>
          <a:bodyPr wrap="square">
            <a:spAutoFit/>
          </a:bodyPr>
          <a:lstStyle/>
          <a:p>
            <a:r>
              <a:rPr lang="es-CO" sz="2400" dirty="0"/>
              <a:t>La frase “la fuerza” en este verso se refiere al verso anterior: “</a:t>
            </a:r>
            <a:r>
              <a:rPr lang="es-CO" sz="2400" dirty="0">
                <a:latin typeface="Agency FB" pitchFamily="34" charset="0"/>
              </a:rPr>
              <a:t>el Señor está contigo.</a:t>
            </a:r>
            <a:r>
              <a:rPr lang="es-CO" sz="2400" dirty="0"/>
              <a:t>” ¿Puedes ver lo que Dios está diciendo? “Gedeón, hay un poder en ti que es tan poderoso, que puede salvar a Israel. ¡</a:t>
            </a:r>
            <a:r>
              <a:rPr lang="es-CO" sz="2400" b="1" u="sng" dirty="0"/>
              <a:t>Y ese poder es mi presencia en ti</a:t>
            </a:r>
            <a:r>
              <a:rPr lang="es-CO" sz="2400" dirty="0"/>
              <a:t>!” </a:t>
            </a:r>
          </a:p>
          <a:p>
            <a:endParaRPr lang="es-CO" sz="2400" dirty="0"/>
          </a:p>
          <a:p>
            <a:r>
              <a:rPr lang="es-CO" sz="2400" b="1" dirty="0"/>
              <a:t>Las Escrituras revelan a Gedeón como un cobarde.</a:t>
            </a:r>
            <a:r>
              <a:rPr lang="es-CO" sz="2400" dirty="0"/>
              <a:t> ¿por qué Dios le llamó “guerrero valiente?” ¡Es porque Dios quería demostrarle a Gedeón lo que cualquier persona puede hacer, por cobarde que sea,  </a:t>
            </a:r>
            <a:r>
              <a:rPr lang="es-CO" sz="2400" b="1" u="sng" dirty="0"/>
              <a:t>cuando la presencia del Señor esta con él, puede alcanzar victorias insospechadas</a:t>
            </a:r>
            <a:r>
              <a:rPr lang="es-CO" sz="2400" dirty="0"/>
              <a:t>! </a:t>
            </a:r>
          </a:p>
        </p:txBody>
      </p:sp>
    </p:spTree>
    <p:extLst>
      <p:ext uri="{BB962C8B-B14F-4D97-AF65-F5344CB8AC3E}">
        <p14:creationId xmlns:p14="http://schemas.microsoft.com/office/powerpoint/2010/main" val="6106615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86814"/>
            <a:ext cx="5770984" cy="2160240"/>
          </a:xfrm>
        </p:spPr>
        <p:txBody>
          <a:bodyPr>
            <a:noAutofit/>
          </a:bodyPr>
          <a:lstStyle/>
          <a:p>
            <a:r>
              <a:rPr lang="es-CO" sz="2800" b="1" dirty="0"/>
              <a:t>Jeremías</a:t>
            </a:r>
            <a:r>
              <a:rPr lang="es-CO" sz="2400" dirty="0"/>
              <a:t>: Dios le advirtió a Jeremías que la nación entera se volvería contra él y rechazaría sus profecías. Sin embargo, Dios prometió, “…pelearán contra ti, pero no te podrán vencer, porque yo estoy contigo para salvarte y librarte…” </a:t>
            </a:r>
            <a:r>
              <a:rPr lang="es-CO" sz="2400" dirty="0">
                <a:solidFill>
                  <a:srgbClr val="FF0000"/>
                </a:solidFill>
              </a:rPr>
              <a:t>(Jer. 15:20).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0648"/>
            <a:ext cx="2313037"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83083" y="3284984"/>
            <a:ext cx="8784976" cy="3354765"/>
          </a:xfrm>
          <a:prstGeom prst="rect">
            <a:avLst/>
          </a:prstGeom>
        </p:spPr>
        <p:txBody>
          <a:bodyPr wrap="square">
            <a:spAutoFit/>
          </a:bodyPr>
          <a:lstStyle/>
          <a:p>
            <a:r>
              <a:rPr lang="es-CO" sz="2000" dirty="0"/>
              <a:t>Dios estaba diciendo, “</a:t>
            </a:r>
            <a:r>
              <a:rPr lang="es-CO" sz="2400" b="1" dirty="0">
                <a:latin typeface="Agency FB" pitchFamily="34" charset="0"/>
              </a:rPr>
              <a:t>No importa si un país entero se pone en contra tuya, Jeremías. Lo único que importa es que mi presencia esta contigo. ¡Ten confianza, yo estoy contigo</a:t>
            </a:r>
            <a:r>
              <a:rPr lang="es-CO" sz="2000" dirty="0"/>
              <a:t>!”</a:t>
            </a:r>
          </a:p>
          <a:p>
            <a:r>
              <a:rPr lang="es-CO" sz="2000" dirty="0"/>
              <a:t>Estos pasajes del antiguo testamento no son historietas de letras muertas. Su propósito es animarnos y exhortarnos a buscar la presencia de Dios en nuestras vidas. Podemos dar gracias a Dios por lo que su presencia hizo por Abrahán, Josué, Gedeón, Jeremías y todo Israel. </a:t>
            </a:r>
            <a:r>
              <a:rPr lang="es-CO" sz="2000" b="1" dirty="0"/>
              <a:t>Aun así, cada uno de nosotros tiene un poderoso testimonio de lo que la presencia de Dios ha hecho por nosotros – guiando nuestras vidas, abriendo puertas, quitando obstáculos, derritiendo corazones, y haciéndonos intrépidos. </a:t>
            </a:r>
          </a:p>
        </p:txBody>
      </p:sp>
    </p:spTree>
    <p:extLst>
      <p:ext uri="{BB962C8B-B14F-4D97-AF65-F5344CB8AC3E}">
        <p14:creationId xmlns:p14="http://schemas.microsoft.com/office/powerpoint/2010/main" val="400364653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40">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effectLst>
            <a:glow rad="101600">
              <a:srgbClr val="C00000">
                <a:alpha val="60000"/>
              </a:srgbClr>
            </a:glow>
          </a:effectLst>
        </p:spPr>
        <p:txBody>
          <a:bodyPr>
            <a:normAutofit fontScale="92500" lnSpcReduction="20000"/>
          </a:bodyPr>
          <a:lstStyle/>
          <a:p>
            <a:pPr lvl="1"/>
            <a:r>
              <a:rPr lang="es-CO" sz="2400" dirty="0"/>
              <a:t>Durante 65 años he visto esto demostrado en mi vida, y no es que me esté gloriando ¡No! el hecho es, que la presencia de Dios ha estado conmigo a pesar de mis limitaciones </a:t>
            </a:r>
          </a:p>
          <a:p>
            <a:pPr lvl="1"/>
            <a:r>
              <a:rPr lang="es-CO" sz="2400" dirty="0"/>
              <a:t>Cuando prediqué por primer ves, dando un informe de laicos a una iglesia de 60 personas, me temblaban las piernas y las manos sosteniendo el papel con el informe, y en dos minutos se me acabó el mensaje.</a:t>
            </a:r>
          </a:p>
          <a:p>
            <a:pPr lvl="1"/>
            <a:r>
              <a:rPr lang="es-CO" sz="2400" dirty="0"/>
              <a:t>Cuando fui nombrado para dirigir un grupo en un pueblo, me puse rojo de miedo, pensé: ¿como es posible que me nombren a mi, que no tengo las capacidades para ser un líder? Veinte años después, ese grupo se convirtió en iglesia, y de esa iglesia, salió otra iglesia.</a:t>
            </a:r>
          </a:p>
          <a:p>
            <a:pPr lvl="1"/>
            <a:r>
              <a:rPr lang="es-CO" sz="2400" dirty="0"/>
              <a:t>Y hoy, mira las maravillas que Dios ha hecho en mi. Me ha sostenido en su Camino durante 77 años, he podido soportar muchas dificultades, y hoy este humilde servidor, está predicando el Santo Evangelio por todo el mundo a través de Internet. Haciendo algo que nunca había soñado. Este es un testimonio poderoso de mi parte, de las cosas que Dios puede hacer cuando le permitimos a Él utilizarnos como instrumentos en sus manos.</a:t>
            </a:r>
          </a:p>
        </p:txBody>
      </p:sp>
    </p:spTree>
    <p:extLst>
      <p:ext uri="{BB962C8B-B14F-4D97-AF65-F5344CB8AC3E}">
        <p14:creationId xmlns:p14="http://schemas.microsoft.com/office/powerpoint/2010/main" val="164575666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effectLst>
            <a:glow rad="101600">
              <a:srgbClr val="C00000">
                <a:alpha val="60000"/>
              </a:srgbClr>
            </a:glow>
          </a:effectLst>
        </p:spPr>
        <p:txBody>
          <a:bodyPr>
            <a:normAutofit fontScale="92500" lnSpcReduction="10000"/>
          </a:bodyPr>
          <a:lstStyle/>
          <a:p>
            <a:r>
              <a:rPr lang="es-CO" sz="2800" dirty="0"/>
              <a:t>Este es el poder de la presencia de Dios. Y todo cristiano puede testificar en la misma forma: “¡</a:t>
            </a:r>
            <a:r>
              <a:rPr lang="es-CO" sz="2800" dirty="0">
                <a:latin typeface="Agency FB" pitchFamily="34" charset="0"/>
              </a:rPr>
              <a:t>La presencia de Dios conmigo ha hecho grandes cosas</a:t>
            </a:r>
            <a:r>
              <a:rPr lang="es-CO" sz="2800" dirty="0"/>
              <a:t>!” </a:t>
            </a:r>
          </a:p>
          <a:p>
            <a:pPr marL="0" indent="0">
              <a:buNone/>
            </a:pPr>
            <a:endParaRPr lang="es-CO" b="1" dirty="0"/>
          </a:p>
          <a:p>
            <a:pPr marL="0" indent="0">
              <a:buNone/>
            </a:pPr>
            <a:r>
              <a:rPr lang="es-CO" b="1" dirty="0"/>
              <a:t>Existe una condición para conseguir y mantener</a:t>
            </a:r>
            <a:br>
              <a:rPr lang="es-CO" b="1" dirty="0"/>
            </a:br>
            <a:r>
              <a:rPr lang="es-CO" b="1" dirty="0"/>
              <a:t>la presencia de Dios en nuestras vidas. </a:t>
            </a:r>
          </a:p>
          <a:p>
            <a:endParaRPr lang="es-CO" sz="2800" dirty="0"/>
          </a:p>
          <a:p>
            <a:r>
              <a:rPr lang="es-CO" sz="2800" dirty="0"/>
              <a:t>Esta</a:t>
            </a:r>
            <a:r>
              <a:rPr lang="es-CO" sz="2800" b="1" dirty="0"/>
              <a:t> </a:t>
            </a:r>
            <a:r>
              <a:rPr lang="es-CO" sz="2800" dirty="0"/>
              <a:t>condición se encuentra en 2 de Crónicas 15. Pero para entender mejor esto, primero leamos el capitulo anterior, donde aparece que el rey Asa había dirigido los ejércitos de Judá, obteniendo una gran victoria contra el ejército de un millón de hombres de Etiopía. Sin embargo, Asa testificó que fue la presencia de Dios y no la de él, que dispersó al enemigo: </a:t>
            </a:r>
          </a:p>
          <a:p>
            <a:endParaRPr lang="es-CO" sz="2800" dirty="0"/>
          </a:p>
          <a:p>
            <a:endParaRPr lang="es-CO" dirty="0"/>
          </a:p>
        </p:txBody>
      </p:sp>
    </p:spTree>
    <p:extLst>
      <p:ext uri="{BB962C8B-B14F-4D97-AF65-F5344CB8AC3E}">
        <p14:creationId xmlns:p14="http://schemas.microsoft.com/office/powerpoint/2010/main" val="133042440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91779" y="457280"/>
            <a:ext cx="3744416" cy="2520280"/>
          </a:xfrm>
        </p:spPr>
        <p:txBody>
          <a:bodyPr>
            <a:noAutofit/>
          </a:bodyPr>
          <a:lstStyle/>
          <a:p>
            <a:pPr marL="0" indent="0" algn="ctr">
              <a:buNone/>
            </a:pPr>
            <a:r>
              <a:rPr lang="es-CO" sz="2400" dirty="0"/>
              <a:t>“Entonces Asa invocó al Señor su Dios, y dijo: Señor, no hay nadie más que tú para ayudar en la batalla entre el poderoso y los que no tienen fuerzas; ayúdanos, oh Señor Dios nuestro,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48680"/>
            <a:ext cx="230425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548680"/>
            <a:ext cx="252028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3429000"/>
            <a:ext cx="6984775" cy="2677656"/>
          </a:xfrm>
          <a:prstGeom prst="rect">
            <a:avLst/>
          </a:prstGeom>
        </p:spPr>
        <p:txBody>
          <a:bodyPr wrap="square">
            <a:spAutoFit/>
          </a:bodyPr>
          <a:lstStyle/>
          <a:p>
            <a:pPr algn="ctr"/>
            <a:r>
              <a:rPr lang="es-CO" sz="2800" dirty="0"/>
              <a:t>porque en ti nos apoyamos y en tu nombre hemos venido contra esta multitud… </a:t>
            </a:r>
            <a:r>
              <a:rPr lang="es-CO" sz="2800" u="sng" dirty="0"/>
              <a:t>Y el Señor derrotó a los etíopes delante de Asa…</a:t>
            </a:r>
            <a:r>
              <a:rPr lang="es-CO" sz="2800" dirty="0"/>
              <a:t>”</a:t>
            </a:r>
          </a:p>
          <a:p>
            <a:pPr algn="ctr"/>
            <a:r>
              <a:rPr lang="es-CO" sz="2800" dirty="0"/>
              <a:t> </a:t>
            </a:r>
            <a:r>
              <a:rPr lang="es-CO" sz="2800" dirty="0">
                <a:solidFill>
                  <a:srgbClr val="FF0000"/>
                </a:solidFill>
              </a:rPr>
              <a:t>(2 Crónicas 14:11-12).</a:t>
            </a:r>
          </a:p>
          <a:p>
            <a:pPr algn="ctr"/>
            <a:r>
              <a:rPr lang="es-CO" sz="2800" dirty="0">
                <a:solidFill>
                  <a:srgbClr val="FF0000"/>
                </a:solidFill>
              </a:rPr>
              <a:t>580.000 sin carros, contra 1´000.000 y 300 carros.  </a:t>
            </a:r>
          </a:p>
        </p:txBody>
      </p:sp>
    </p:spTree>
    <p:extLst>
      <p:ext uri="{BB962C8B-B14F-4D97-AF65-F5344CB8AC3E}">
        <p14:creationId xmlns:p14="http://schemas.microsoft.com/office/powerpoint/2010/main" val="404724411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20">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scene3d>
            <a:camera prst="orthographicFront"/>
            <a:lightRig rig="threePt" dir="t"/>
          </a:scene3d>
          <a:sp3d>
            <a:bevelT w="114300" prst="hardEdge"/>
          </a:sp3d>
        </p:spPr>
        <p:txBody>
          <a:bodyPr>
            <a:normAutofit fontScale="92500" lnSpcReduction="20000"/>
          </a:bodyPr>
          <a:lstStyle/>
          <a:p>
            <a:pPr marL="0" indent="0" algn="ctr">
              <a:buNone/>
            </a:pPr>
            <a:r>
              <a:rPr lang="es-CO" dirty="0"/>
              <a:t>Mientras Asa y sus ejércitos tomaban la delantera en la procesión triunfal de regreso a Jerusalén, un profeta llamada Azarías los encontró a la entrada de la ciudad con este mensaje de Dios: </a:t>
            </a:r>
          </a:p>
          <a:p>
            <a:pPr marL="0" indent="0" algn="ctr">
              <a:buNone/>
            </a:pPr>
            <a:endParaRPr lang="es-CO" dirty="0"/>
          </a:p>
          <a:p>
            <a:pPr marL="0" indent="0" algn="ctr">
              <a:buNone/>
            </a:pPr>
            <a:r>
              <a:rPr lang="es-CO" dirty="0"/>
              <a:t>“</a:t>
            </a:r>
            <a:r>
              <a:rPr lang="es-CO" dirty="0">
                <a:latin typeface="Agency FB" pitchFamily="34" charset="0"/>
              </a:rPr>
              <a:t>Oídme, Asa y todo Judá y Benjamín: </a:t>
            </a:r>
            <a:r>
              <a:rPr lang="es-CO" u="sng" dirty="0">
                <a:latin typeface="Agency FB" pitchFamily="34" charset="0"/>
              </a:rPr>
              <a:t>el Señor estará con vosotros mientras vosotros estéis con él</a:t>
            </a:r>
            <a:r>
              <a:rPr lang="es-CO" dirty="0">
                <a:latin typeface="Agency FB" pitchFamily="34" charset="0"/>
              </a:rPr>
              <a:t>. </a:t>
            </a:r>
            <a:r>
              <a:rPr lang="es-CO" u="sng" dirty="0">
                <a:latin typeface="Agency FB" pitchFamily="34" charset="0"/>
              </a:rPr>
              <a:t>Y si le buscáis, se dejará encontrar por vosotros; pero si le abandonáis, os abandonará</a:t>
            </a:r>
            <a:r>
              <a:rPr lang="es-CO" dirty="0">
                <a:latin typeface="Agency FB" pitchFamily="34" charset="0"/>
              </a:rPr>
              <a:t>. </a:t>
            </a:r>
          </a:p>
          <a:p>
            <a:pPr marL="0" indent="0" algn="ctr">
              <a:buNone/>
            </a:pPr>
            <a:endParaRPr lang="es-CO" dirty="0">
              <a:latin typeface="Agency FB" pitchFamily="34" charset="0"/>
            </a:endParaRPr>
          </a:p>
          <a:p>
            <a:pPr marL="0" indent="0" algn="ctr">
              <a:buNone/>
            </a:pPr>
            <a:r>
              <a:rPr lang="es-CO" dirty="0">
                <a:latin typeface="Agency FB" pitchFamily="34" charset="0"/>
              </a:rPr>
              <a:t>Y por muchos días Israel estuvo sin el Dios verdadero, y sin sacerdote que enseñara, y sin ley. Pero en su angustia se volvieron al Señor, Dios de Israel, y le buscaron, y él se dejó encontrar por ellos.</a:t>
            </a:r>
            <a:r>
              <a:rPr lang="es-CO" dirty="0"/>
              <a:t>”</a:t>
            </a:r>
          </a:p>
          <a:p>
            <a:pPr marL="0" indent="0" algn="ctr">
              <a:buNone/>
            </a:pPr>
            <a:r>
              <a:rPr lang="es-CO" dirty="0"/>
              <a:t> </a:t>
            </a:r>
            <a:r>
              <a:rPr lang="es-CO" dirty="0">
                <a:solidFill>
                  <a:srgbClr val="FF0000"/>
                </a:solidFill>
              </a:rPr>
              <a:t>(2 Cró. 15:1-4). </a:t>
            </a:r>
          </a:p>
        </p:txBody>
      </p:sp>
    </p:spTree>
    <p:extLst>
      <p:ext uri="{BB962C8B-B14F-4D97-AF65-F5344CB8AC3E}">
        <p14:creationId xmlns:p14="http://schemas.microsoft.com/office/powerpoint/2010/main" val="330611060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a:bodyPr>
          <a:lstStyle/>
          <a:p>
            <a:pPr marL="0" indent="0" algn="ctr">
              <a:buNone/>
            </a:pPr>
            <a:r>
              <a:rPr lang="es-CO" dirty="0"/>
              <a:t>Este es el secreto de conseguir y mantener la presencia de Dios en tu vida. El Señor le recordó a Asa, claramente, sin rodeos: “</a:t>
            </a:r>
            <a:r>
              <a:rPr lang="es-CO" dirty="0">
                <a:solidFill>
                  <a:srgbClr val="FF0000"/>
                </a:solidFill>
                <a:latin typeface="Agency FB" pitchFamily="34" charset="0"/>
              </a:rPr>
              <a:t>Asa, nunca olvides como conseguiste esta victoria. Me buscaste con todo tu corazón, te volviste a mí completamente, cuando estabas en problemas – y yo te envié mi presencia. ¡Fue mi presencia que hizo huir a tus enemigos</a:t>
            </a:r>
            <a:r>
              <a:rPr lang="es-CO" dirty="0">
                <a:latin typeface="Agency FB" pitchFamily="34" charset="0"/>
              </a:rPr>
              <a:t>!</a:t>
            </a:r>
            <a:r>
              <a:rPr lang="es-CO" dirty="0"/>
              <a:t>” </a:t>
            </a:r>
          </a:p>
          <a:p>
            <a:pPr marL="0" indent="0" algn="ctr">
              <a:buNone/>
            </a:pPr>
            <a:endParaRPr lang="es-CO" dirty="0"/>
          </a:p>
          <a:p>
            <a:pPr marL="0" indent="0" algn="ctr">
              <a:buNone/>
            </a:pPr>
            <a:r>
              <a:rPr lang="es-CO" dirty="0"/>
              <a:t>Ahora Azarías le estaba diciendo a Asa, “</a:t>
            </a:r>
            <a:r>
              <a:rPr lang="es-CO" dirty="0">
                <a:solidFill>
                  <a:srgbClr val="FF0000"/>
                </a:solidFill>
                <a:latin typeface="Agency FB" pitchFamily="34" charset="0"/>
              </a:rPr>
              <a:t>Recuerdas, ¿cómo estaba el reino antes que tomaras el poder? Todo estaba descentrado, sin ley, sin dirección, sin enseñanza recta. ¡Todos eran una ley a sí mismos, haciendo como les pareciera!</a:t>
            </a:r>
            <a:r>
              <a:rPr lang="es-CO" dirty="0">
                <a:solidFill>
                  <a:srgbClr val="FF0000"/>
                </a:solidFill>
              </a:rPr>
              <a:t>” </a:t>
            </a:r>
          </a:p>
        </p:txBody>
      </p:sp>
    </p:spTree>
    <p:extLst>
      <p:ext uri="{BB962C8B-B14F-4D97-AF65-F5344CB8AC3E}">
        <p14:creationId xmlns:p14="http://schemas.microsoft.com/office/powerpoint/2010/main" val="19776888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4">
              <a:lumMod val="20000"/>
              <a:lumOff val="80000"/>
            </a:schemeClr>
          </a:solidFill>
        </p:spPr>
        <p:txBody>
          <a:bodyPr>
            <a:normAutofit lnSpcReduction="10000"/>
          </a:bodyPr>
          <a:lstStyle/>
          <a:p>
            <a:pPr marL="0" indent="0" algn="ctr">
              <a:buNone/>
            </a:pPr>
            <a:r>
              <a:rPr lang="es-CO" sz="2400" dirty="0"/>
              <a:t>Esta es una imagen de lo que debiera ser los hogares llamados «cristianos» en la actualidad. Pero por el contrario, todo esta fuera de orden, sin autoridad, paz o descanso. Todos hacen como les place. Muchas de las tales familias se han convertido en desordenes trágicos y disfuncionales.</a:t>
            </a:r>
          </a:p>
          <a:p>
            <a:pPr marL="0" indent="0" algn="ctr">
              <a:buNone/>
            </a:pPr>
            <a:r>
              <a:rPr lang="es-CO" sz="2400" dirty="0"/>
              <a:t> (</a:t>
            </a:r>
            <a:r>
              <a:rPr lang="es-CO" sz="2400" u="sng" dirty="0"/>
              <a:t>Lo contrario a lo funcional</a:t>
            </a:r>
            <a:r>
              <a:rPr lang="es-CO" sz="2400" dirty="0"/>
              <a:t>). </a:t>
            </a:r>
          </a:p>
          <a:p>
            <a:endParaRPr lang="es-CO" dirty="0"/>
          </a:p>
          <a:p>
            <a:pPr marL="0" indent="0" algn="ctr">
              <a:buNone/>
            </a:pPr>
            <a:endParaRPr lang="es-CO" sz="2400" dirty="0"/>
          </a:p>
          <a:p>
            <a:pPr marL="0" indent="0" algn="ctr">
              <a:buNone/>
            </a:pPr>
            <a:endParaRPr lang="es-CO" sz="2400" dirty="0"/>
          </a:p>
          <a:p>
            <a:pPr marL="0" indent="0" algn="ctr">
              <a:buNone/>
            </a:pPr>
            <a:endParaRPr lang="es-CO" sz="2400" dirty="0"/>
          </a:p>
          <a:p>
            <a:pPr marL="0" indent="0" algn="ctr">
              <a:buNone/>
            </a:pPr>
            <a:endParaRPr lang="es-CO" sz="2400" dirty="0"/>
          </a:p>
          <a:p>
            <a:pPr marL="0" indent="0" algn="ctr">
              <a:buNone/>
            </a:pPr>
            <a:r>
              <a:rPr lang="es-CO" sz="2400" dirty="0"/>
              <a:t>Sin embargo, no tiene que ser así. Ningún hogar cristiano tiene que permanecer disfuncional. Las promesas de Dios no cambian y su palabra promete, “Por el resto de tu vida – mientras continúes buscándome – yo estaré contigo. ¡Cada vez que clames a mí, siempre seré hallado por ti!”</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344" y="2663416"/>
            <a:ext cx="2324784" cy="17701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9285" y="2663416"/>
            <a:ext cx="3384376" cy="17701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849385" y="3394583"/>
            <a:ext cx="1584176" cy="307777"/>
          </a:xfrm>
          <a:prstGeom prst="rect">
            <a:avLst/>
          </a:prstGeom>
          <a:solidFill>
            <a:schemeClr val="accent3">
              <a:lumMod val="20000"/>
              <a:lumOff val="80000"/>
            </a:schemeClr>
          </a:solidFill>
        </p:spPr>
        <p:txBody>
          <a:bodyPr wrap="square">
            <a:spAutoFit/>
          </a:bodyPr>
          <a:lstStyle/>
          <a:p>
            <a:r>
              <a:rPr lang="es-CO" sz="1400" b="1" dirty="0"/>
              <a:t>Con quien me voy</a:t>
            </a: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2663416"/>
            <a:ext cx="2232248" cy="17701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636296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rmAutofit fontScale="90000"/>
          </a:bodyPr>
          <a:lstStyle/>
          <a:p>
            <a:r>
              <a:rPr lang="es-CO" dirty="0"/>
              <a:t>El plan original de Dios para el hombre</a:t>
            </a:r>
          </a:p>
        </p:txBody>
      </p:sp>
      <p:sp>
        <p:nvSpPr>
          <p:cNvPr id="3" name="2 Marcador de contenido"/>
          <p:cNvSpPr>
            <a:spLocks noGrp="1"/>
          </p:cNvSpPr>
          <p:nvPr>
            <p:ph idx="1"/>
          </p:nvPr>
        </p:nvSpPr>
        <p:spPr>
          <a:xfrm>
            <a:off x="457200" y="5301208"/>
            <a:ext cx="8229600" cy="1224136"/>
          </a:xfrm>
          <a:solidFill>
            <a:schemeClr val="accent4">
              <a:lumMod val="60000"/>
              <a:lumOff val="40000"/>
            </a:schemeClr>
          </a:solidFill>
          <a:scene3d>
            <a:camera prst="orthographicFront"/>
            <a:lightRig rig="threePt" dir="t"/>
          </a:scene3d>
          <a:sp3d>
            <a:bevelT w="152400" h="50800" prst="softRound"/>
          </a:sp3d>
        </p:spPr>
        <p:txBody>
          <a:bodyPr/>
          <a:lstStyle/>
          <a:p>
            <a:pPr marL="0" indent="0" algn="ctr">
              <a:buNone/>
            </a:pPr>
            <a:r>
              <a:rPr lang="es-CO" b="1" dirty="0"/>
              <a:t>Que el padre, la madre y los hijos formarían la familia, en perfecta armonía.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637157"/>
            <a:ext cx="5832648" cy="3384376"/>
          </a:xfrm>
          <a:prstGeom prst="rect">
            <a:avLst/>
          </a:prstGeom>
          <a:noFill/>
          <a:ln>
            <a:noFill/>
          </a:ln>
          <a:effectLst>
            <a:glow rad="101600">
              <a:srgbClr val="C00000">
                <a:alpha val="60000"/>
              </a:srgbClr>
            </a:glow>
            <a:outerShdw dist="35921" dir="2700000" algn="ctr" rotWithShape="0">
              <a:schemeClr val="bg2"/>
            </a:outerShdw>
          </a:effectLst>
          <a:scene3d>
            <a:camera prst="orthographicFront"/>
            <a:lightRig rig="threePt" dir="t"/>
          </a:scene3d>
          <a:sp3d>
            <a:bevelT w="1524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3 Conector"/>
          <p:cNvSpPr/>
          <p:nvPr/>
        </p:nvSpPr>
        <p:spPr>
          <a:xfrm>
            <a:off x="3923928" y="1637157"/>
            <a:ext cx="1224136" cy="999755"/>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Conector"/>
          <p:cNvSpPr/>
          <p:nvPr/>
        </p:nvSpPr>
        <p:spPr>
          <a:xfrm>
            <a:off x="2483768" y="4005064"/>
            <a:ext cx="1152128" cy="103326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Conector"/>
          <p:cNvSpPr/>
          <p:nvPr/>
        </p:nvSpPr>
        <p:spPr>
          <a:xfrm>
            <a:off x="5364088" y="4005064"/>
            <a:ext cx="1224136" cy="103326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Conector"/>
          <p:cNvSpPr/>
          <p:nvPr/>
        </p:nvSpPr>
        <p:spPr>
          <a:xfrm>
            <a:off x="3923928" y="3068960"/>
            <a:ext cx="1224136" cy="108012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3998797" y="2020198"/>
            <a:ext cx="1108317" cy="400110"/>
          </a:xfrm>
          <a:prstGeom prst="rect">
            <a:avLst/>
          </a:prstGeom>
        </p:spPr>
        <p:txBody>
          <a:bodyPr wrap="none">
            <a:spAutoFit/>
          </a:bodyPr>
          <a:lstStyle/>
          <a:p>
            <a:r>
              <a:rPr lang="es-CO" sz="2000" b="1" dirty="0">
                <a:solidFill>
                  <a:schemeClr val="bg1"/>
                </a:solidFill>
              </a:rPr>
              <a:t>El padre </a:t>
            </a:r>
          </a:p>
        </p:txBody>
      </p:sp>
      <p:sp>
        <p:nvSpPr>
          <p:cNvPr id="9" name="8 Rectángulo"/>
          <p:cNvSpPr/>
          <p:nvPr/>
        </p:nvSpPr>
        <p:spPr>
          <a:xfrm>
            <a:off x="2527708" y="4409038"/>
            <a:ext cx="1226939" cy="400110"/>
          </a:xfrm>
          <a:prstGeom prst="rect">
            <a:avLst/>
          </a:prstGeom>
        </p:spPr>
        <p:txBody>
          <a:bodyPr wrap="none">
            <a:spAutoFit/>
          </a:bodyPr>
          <a:lstStyle/>
          <a:p>
            <a:r>
              <a:rPr lang="es-CO" sz="2000" b="1" dirty="0">
                <a:solidFill>
                  <a:schemeClr val="bg1"/>
                </a:solidFill>
              </a:rPr>
              <a:t>La madre </a:t>
            </a:r>
          </a:p>
        </p:txBody>
      </p:sp>
      <p:sp>
        <p:nvSpPr>
          <p:cNvPr id="10" name="9 Rectángulo"/>
          <p:cNvSpPr/>
          <p:nvPr/>
        </p:nvSpPr>
        <p:spPr>
          <a:xfrm>
            <a:off x="5504712" y="4395488"/>
            <a:ext cx="1051891" cy="400110"/>
          </a:xfrm>
          <a:prstGeom prst="rect">
            <a:avLst/>
          </a:prstGeom>
        </p:spPr>
        <p:txBody>
          <a:bodyPr wrap="none">
            <a:spAutoFit/>
          </a:bodyPr>
          <a:lstStyle/>
          <a:p>
            <a:r>
              <a:rPr lang="es-CO" sz="2000" b="1" dirty="0">
                <a:solidFill>
                  <a:schemeClr val="bg1"/>
                </a:solidFill>
              </a:rPr>
              <a:t>los hijos</a:t>
            </a:r>
          </a:p>
        </p:txBody>
      </p:sp>
      <p:sp>
        <p:nvSpPr>
          <p:cNvPr id="11" name="10 Rectángulo"/>
          <p:cNvSpPr/>
          <p:nvPr/>
        </p:nvSpPr>
        <p:spPr>
          <a:xfrm>
            <a:off x="3923928" y="3499709"/>
            <a:ext cx="1289239" cy="400110"/>
          </a:xfrm>
          <a:prstGeom prst="rect">
            <a:avLst/>
          </a:prstGeom>
        </p:spPr>
        <p:txBody>
          <a:bodyPr wrap="square">
            <a:spAutoFit/>
          </a:bodyPr>
          <a:lstStyle/>
          <a:p>
            <a:r>
              <a:rPr lang="es-CO" sz="2000" b="1" dirty="0">
                <a:solidFill>
                  <a:schemeClr val="bg1"/>
                </a:solidFill>
              </a:rPr>
              <a:t>La familia</a:t>
            </a:r>
          </a:p>
        </p:txBody>
      </p:sp>
    </p:spTree>
    <p:extLst>
      <p:ext uri="{BB962C8B-B14F-4D97-AF65-F5344CB8AC3E}">
        <p14:creationId xmlns:p14="http://schemas.microsoft.com/office/powerpoint/2010/main" val="3657886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pattFill prst="pct40">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1"/>
          </a:solidFill>
        </p:spPr>
        <p:txBody>
          <a:bodyPr>
            <a:normAutofit lnSpcReduction="10000"/>
          </a:bodyPr>
          <a:lstStyle/>
          <a:p>
            <a:pPr marL="0" indent="0" algn="ctr">
              <a:buNone/>
            </a:pPr>
            <a:r>
              <a:rPr lang="es-CO" sz="3500" b="1" dirty="0"/>
              <a:t>Esta no es una teología complicada</a:t>
            </a:r>
            <a:r>
              <a:rPr lang="es-CO" dirty="0"/>
              <a:t>. </a:t>
            </a:r>
          </a:p>
          <a:p>
            <a:pPr marL="0" indent="0" algn="ctr">
              <a:buNone/>
            </a:pPr>
            <a:r>
              <a:rPr lang="es-CO" sz="2400" dirty="0"/>
              <a:t>Sencillamente, si ambos, esposo y esposa están buscando del Señor, no hay necesidad para que su hogar este agitado o “sin ley.” Ambos pueden tener la presencia del Señor, si ellos sencillamente buscan de Él. </a:t>
            </a:r>
          </a:p>
          <a:p>
            <a:pPr marL="0" indent="0">
              <a:buNone/>
            </a:pPr>
            <a:endParaRPr lang="es-CO" dirty="0"/>
          </a:p>
          <a:p>
            <a:pPr marL="0" indent="0">
              <a:buNone/>
            </a:pPr>
            <a:endParaRPr lang="es-CO" sz="2400" dirty="0"/>
          </a:p>
          <a:p>
            <a:pPr marL="0" indent="0">
              <a:buNone/>
            </a:pPr>
            <a:endParaRPr lang="es-CO" sz="2400" dirty="0"/>
          </a:p>
          <a:p>
            <a:pPr marL="0" indent="0" algn="ctr">
              <a:buNone/>
            </a:pPr>
            <a:endParaRPr lang="es-CO" sz="2400" dirty="0"/>
          </a:p>
          <a:p>
            <a:pPr marL="0" indent="0" algn="ctr">
              <a:buNone/>
            </a:pPr>
            <a:endParaRPr lang="es-CO" sz="2400" dirty="0"/>
          </a:p>
          <a:p>
            <a:pPr marL="0" indent="0" algn="ctr">
              <a:buNone/>
            </a:pPr>
            <a:r>
              <a:rPr lang="es-CO" sz="2400" dirty="0"/>
              <a:t>“…</a:t>
            </a:r>
            <a:r>
              <a:rPr lang="es-CO" sz="2400" b="1" dirty="0">
                <a:latin typeface="Agency FB" pitchFamily="34" charset="0"/>
              </a:rPr>
              <a:t>el Señor estará con vosotros mientras vosotros estéis con él….” </a:t>
            </a:r>
            <a:r>
              <a:rPr lang="es-CO" sz="2400" dirty="0">
                <a:solidFill>
                  <a:srgbClr val="FF0000"/>
                </a:solidFill>
              </a:rPr>
              <a:t>(2 Cró.15:2). </a:t>
            </a:r>
            <a:r>
              <a:rPr lang="es-CO" sz="2400" dirty="0"/>
              <a:t>Significa que, “su presencia viene a capacitar, a bendecir.” </a:t>
            </a:r>
          </a:p>
          <a:p>
            <a:pPr marL="0" indent="0" algn="ctr">
              <a:buNone/>
            </a:pPr>
            <a:r>
              <a:rPr lang="es-CO" sz="2400" dirty="0"/>
              <a:t>En resumen, este verso nos dice, “</a:t>
            </a:r>
            <a:r>
              <a:rPr lang="es-CO" sz="2400" b="1" dirty="0">
                <a:latin typeface="Agency FB" pitchFamily="34" charset="0"/>
              </a:rPr>
              <a:t>Busca al Señor con todo tu corazón, y él vendrá a ti con su presencia. ¡Ciertamente, su presencia será un poder todopoderoso que emanará de tu vida</a:t>
            </a:r>
            <a:r>
              <a:rPr lang="es-CO" sz="2400" dirty="0"/>
              <a:t>!” </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392" y="2420888"/>
            <a:ext cx="3312368" cy="18002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88724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EL PODER DE LA PRESENCIA DE DIOS</a:t>
            </a:r>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effectLst>
            <a:glow rad="101600">
              <a:srgbClr val="C00000">
                <a:alpha val="60000"/>
              </a:srgbClr>
            </a:glow>
          </a:effectLst>
        </p:spPr>
        <p:txBody>
          <a:bodyPr>
            <a:normAutofit fontScale="92500" lnSpcReduction="20000"/>
          </a:bodyPr>
          <a:lstStyle/>
          <a:p>
            <a:pPr marL="0" indent="0" algn="ctr">
              <a:buNone/>
            </a:pPr>
            <a:r>
              <a:rPr lang="es-CO" dirty="0"/>
              <a:t>Ya que hablamos de su importancia en la unidad del hogar cristiano, hablemos de EL PODER DE LA PRESENCIA DE DIOS en el mismo seno del cristianismo. </a:t>
            </a:r>
          </a:p>
          <a:p>
            <a:pPr marL="0" indent="0" algn="ctr">
              <a:buNone/>
            </a:pPr>
            <a:r>
              <a:rPr lang="es-CO" dirty="0"/>
              <a:t>Como vimos, los hogares cristianos deben permanecer unidos, gracias a este Poder. </a:t>
            </a:r>
          </a:p>
          <a:p>
            <a:pPr marL="0" indent="0" algn="ctr">
              <a:buNone/>
            </a:pPr>
            <a:r>
              <a:rPr lang="es-CO" dirty="0"/>
              <a:t> </a:t>
            </a:r>
          </a:p>
          <a:p>
            <a:pPr marL="0" indent="0" algn="ctr">
              <a:buNone/>
            </a:pPr>
            <a:r>
              <a:rPr lang="es-CO" sz="3800" b="1" dirty="0"/>
              <a:t>¿Qué diremos del cristianismo?</a:t>
            </a:r>
          </a:p>
          <a:p>
            <a:pPr marL="0" indent="0" algn="ctr">
              <a:buNone/>
            </a:pPr>
            <a:r>
              <a:rPr lang="es-CO" dirty="0"/>
              <a:t>Tomando como ejemplo la unidad perfecta que existe en la Santísima Trinidad, leamos cuatro textos que nos hablan de la unidad que existe allí.</a:t>
            </a:r>
          </a:p>
        </p:txBody>
      </p:sp>
    </p:spTree>
    <p:extLst>
      <p:ext uri="{BB962C8B-B14F-4D97-AF65-F5344CB8AC3E}">
        <p14:creationId xmlns:p14="http://schemas.microsoft.com/office/powerpoint/2010/main" val="31666178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20000"/>
          </a:bodyPr>
          <a:lstStyle/>
          <a:p>
            <a:pPr marL="0" indent="0">
              <a:buNone/>
            </a:pPr>
            <a:r>
              <a:rPr lang="es-CO" b="1" u="sng" dirty="0"/>
              <a:t>El Hijo exalta al Padre</a:t>
            </a:r>
            <a:r>
              <a:rPr lang="es-CO" dirty="0"/>
              <a:t>: </a:t>
            </a:r>
            <a:r>
              <a:rPr lang="es-CO" dirty="0">
                <a:solidFill>
                  <a:srgbClr val="FF0000"/>
                </a:solidFill>
              </a:rPr>
              <a:t>Mat.11:25.</a:t>
            </a:r>
            <a:r>
              <a:rPr lang="es-CO" dirty="0"/>
              <a:t> </a:t>
            </a:r>
          </a:p>
          <a:p>
            <a:r>
              <a:rPr lang="es-CO" dirty="0"/>
              <a:t>En aquel tiempo, respondiendo Jesús, dijo: "</a:t>
            </a:r>
            <a:r>
              <a:rPr lang="es-CO" dirty="0">
                <a:latin typeface="Agency FB" pitchFamily="34" charset="0"/>
              </a:rPr>
              <a:t>Te </a:t>
            </a:r>
            <a:r>
              <a:rPr lang="es-CO" u="sng" dirty="0">
                <a:latin typeface="Agency FB" pitchFamily="34" charset="0"/>
              </a:rPr>
              <a:t>alabo</a:t>
            </a:r>
            <a:r>
              <a:rPr lang="es-CO" dirty="0">
                <a:latin typeface="Agency FB" pitchFamily="34" charset="0"/>
              </a:rPr>
              <a:t>, Padre, Señor del cielo y de la tierra, porque escondiste estas cosas de los sabios y de los entendidos, y las revelaste a los niños</a:t>
            </a:r>
            <a:r>
              <a:rPr lang="es-CO" dirty="0"/>
              <a:t>.</a:t>
            </a:r>
          </a:p>
          <a:p>
            <a:pPr marL="0" indent="0">
              <a:buNone/>
            </a:pPr>
            <a:r>
              <a:rPr lang="es-CO" b="1" u="sng" dirty="0"/>
              <a:t>El Padre exalta al Hijo</a:t>
            </a:r>
            <a:r>
              <a:rPr lang="es-CO" dirty="0"/>
              <a:t>: </a:t>
            </a:r>
            <a:r>
              <a:rPr lang="es-CO" dirty="0">
                <a:solidFill>
                  <a:srgbClr val="FF0000"/>
                </a:solidFill>
              </a:rPr>
              <a:t>Mat.3:17.</a:t>
            </a:r>
          </a:p>
          <a:p>
            <a:r>
              <a:rPr lang="es-CO" dirty="0"/>
              <a:t> Y se oyó una voz de los cielos que decía: "</a:t>
            </a:r>
            <a:r>
              <a:rPr lang="es-CO" dirty="0">
                <a:latin typeface="Agency FB" pitchFamily="34" charset="0"/>
              </a:rPr>
              <a:t>Este es mi Hijo amado, en quien tengo </a:t>
            </a:r>
            <a:r>
              <a:rPr lang="es-CO" u="sng" dirty="0">
                <a:latin typeface="Agency FB" pitchFamily="34" charset="0"/>
              </a:rPr>
              <a:t>complacencia</a:t>
            </a:r>
            <a:r>
              <a:rPr lang="es-CO" dirty="0"/>
              <a:t>".</a:t>
            </a:r>
          </a:p>
          <a:p>
            <a:pPr marL="0" indent="0">
              <a:buNone/>
            </a:pPr>
            <a:r>
              <a:rPr lang="es-CO" b="1" u="sng" dirty="0"/>
              <a:t>Él Espíritu Santo quién procede del Padre, </a:t>
            </a:r>
            <a:r>
              <a:rPr lang="es-CO" b="1" u="sng" dirty="0" err="1"/>
              <a:t>dara</a:t>
            </a:r>
            <a:r>
              <a:rPr lang="es-CO" b="1" u="sng" dirty="0"/>
              <a:t> testimonio del Hijo</a:t>
            </a:r>
            <a:r>
              <a:rPr lang="es-CO" b="1" dirty="0"/>
              <a:t>:</a:t>
            </a:r>
            <a:r>
              <a:rPr lang="es-CO" dirty="0"/>
              <a:t> </a:t>
            </a:r>
            <a:r>
              <a:rPr lang="es-CO" dirty="0">
                <a:solidFill>
                  <a:srgbClr val="FF0000"/>
                </a:solidFill>
              </a:rPr>
              <a:t>Jun. 15:26.</a:t>
            </a:r>
          </a:p>
          <a:p>
            <a:r>
              <a:rPr lang="es-CO" dirty="0"/>
              <a:t> "</a:t>
            </a:r>
            <a:r>
              <a:rPr lang="es-CO" dirty="0">
                <a:latin typeface="Agency FB" pitchFamily="34" charset="0"/>
              </a:rPr>
              <a:t>Pero cuando venga el Consolador, a quien yo os enviaré del Padre, el Espíritu de verdad, el cual procede del Padre, </a:t>
            </a:r>
            <a:r>
              <a:rPr lang="es-CO" u="sng" dirty="0">
                <a:latin typeface="Agency FB" pitchFamily="34" charset="0"/>
              </a:rPr>
              <a:t>él dará testimonio acerca de mí</a:t>
            </a:r>
            <a:r>
              <a:rPr lang="es-CO" u="sng" dirty="0"/>
              <a:t>. </a:t>
            </a:r>
          </a:p>
          <a:p>
            <a:pPr marL="0" indent="0">
              <a:buNone/>
            </a:pPr>
            <a:r>
              <a:rPr lang="es-CO" dirty="0"/>
              <a:t> </a:t>
            </a:r>
            <a:r>
              <a:rPr lang="es-CO" b="1" u="sng" dirty="0"/>
              <a:t>Tres en uno</a:t>
            </a:r>
            <a:r>
              <a:rPr lang="es-CO" dirty="0"/>
              <a:t>: </a:t>
            </a:r>
            <a:r>
              <a:rPr lang="es-CO" dirty="0">
                <a:solidFill>
                  <a:srgbClr val="FF0000"/>
                </a:solidFill>
              </a:rPr>
              <a:t>1Juan.5:7.</a:t>
            </a:r>
          </a:p>
          <a:p>
            <a:r>
              <a:rPr lang="es-CO" dirty="0">
                <a:latin typeface="Agency FB" pitchFamily="34" charset="0"/>
              </a:rPr>
              <a:t>Tres son los que dan testimonio en el cielo: el Padre, el Verbo y el Espíritu Santo; y </a:t>
            </a:r>
            <a:r>
              <a:rPr lang="es-CO" u="sng" dirty="0">
                <a:latin typeface="Agency FB" pitchFamily="34" charset="0"/>
              </a:rPr>
              <a:t>estos tres son uno</a:t>
            </a:r>
            <a:r>
              <a:rPr lang="es-CO" dirty="0">
                <a:latin typeface="Agency FB" pitchFamily="34" charset="0"/>
              </a:rPr>
              <a:t>.</a:t>
            </a:r>
          </a:p>
        </p:txBody>
      </p:sp>
    </p:spTree>
    <p:extLst>
      <p:ext uri="{BB962C8B-B14F-4D97-AF65-F5344CB8AC3E}">
        <p14:creationId xmlns:p14="http://schemas.microsoft.com/office/powerpoint/2010/main" val="424098798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085184"/>
            <a:ext cx="8229600" cy="1584176"/>
          </a:xfrm>
        </p:spPr>
        <p:txBody>
          <a:bodyPr>
            <a:noAutofit/>
          </a:bodyPr>
          <a:lstStyle/>
          <a:p>
            <a:pPr marL="0" indent="0" algn="ctr">
              <a:buNone/>
            </a:pPr>
            <a:r>
              <a:rPr lang="es-CO" sz="2400" b="1" dirty="0"/>
              <a:t>Cada una de las tres Personas de la Trinidad cumple una función especifica, </a:t>
            </a:r>
          </a:p>
          <a:p>
            <a:pPr marL="0" indent="0" algn="ctr">
              <a:buNone/>
            </a:pPr>
            <a:r>
              <a:rPr lang="es-CO" sz="2400" b="1" dirty="0"/>
              <a:t>Y nunca, una está en contra de la otra. Por el contrario, hay una perfecta unidad entre ellas.</a:t>
            </a: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25553" y="1381217"/>
            <a:ext cx="3744416"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25313" y="1389736"/>
            <a:ext cx="2286000" cy="2862322"/>
          </a:xfrm>
          <a:prstGeom prst="rect">
            <a:avLst/>
          </a:prstGeom>
        </p:spPr>
        <p:txBody>
          <a:bodyPr wrap="square">
            <a:spAutoFit/>
          </a:bodyPr>
          <a:lstStyle/>
          <a:p>
            <a:pPr algn="ctr"/>
            <a:r>
              <a:rPr lang="es-CO" sz="2000" b="1" dirty="0"/>
              <a:t>«Como nuestro Intercesor, la función del Hijo consiste en presentarnos al Padre como sus hijos e hijas. </a:t>
            </a:r>
          </a:p>
          <a:p>
            <a:pPr algn="ctr"/>
            <a:r>
              <a:rPr lang="es-CO" sz="2000" b="1" dirty="0"/>
              <a:t>Es nuestro Abogado». </a:t>
            </a:r>
          </a:p>
        </p:txBody>
      </p:sp>
      <p:sp>
        <p:nvSpPr>
          <p:cNvPr id="6" name="5 Rectángulo"/>
          <p:cNvSpPr/>
          <p:nvPr/>
        </p:nvSpPr>
        <p:spPr>
          <a:xfrm>
            <a:off x="2411760" y="548680"/>
            <a:ext cx="3744416" cy="830997"/>
          </a:xfrm>
          <a:prstGeom prst="rect">
            <a:avLst/>
          </a:prstGeom>
        </p:spPr>
        <p:txBody>
          <a:bodyPr wrap="square">
            <a:spAutoFit/>
          </a:bodyPr>
          <a:lstStyle/>
          <a:p>
            <a:pPr algn="ctr"/>
            <a:r>
              <a:rPr lang="es-CO" sz="2400" b="1" dirty="0"/>
              <a:t>El Padre es El Creador del universo </a:t>
            </a:r>
          </a:p>
        </p:txBody>
      </p:sp>
      <p:sp>
        <p:nvSpPr>
          <p:cNvPr id="7" name="6 Rectángulo"/>
          <p:cNvSpPr/>
          <p:nvPr/>
        </p:nvSpPr>
        <p:spPr>
          <a:xfrm>
            <a:off x="6300192" y="1498228"/>
            <a:ext cx="2625554" cy="2862322"/>
          </a:xfrm>
          <a:prstGeom prst="rect">
            <a:avLst/>
          </a:prstGeom>
        </p:spPr>
        <p:txBody>
          <a:bodyPr wrap="square">
            <a:spAutoFit/>
          </a:bodyPr>
          <a:lstStyle/>
          <a:p>
            <a:pPr algn="ctr"/>
            <a:r>
              <a:rPr lang="es-CO" sz="2000" b="1" dirty="0"/>
              <a:t>«El Espíritu Santo se da como un ayudador a fin de que el hombre pueda cooperar con la Divinidad, y es dado para que Dios pueda atraer al alma, pero nunca forzar su obediencia». </a:t>
            </a:r>
          </a:p>
        </p:txBody>
      </p:sp>
    </p:spTree>
    <p:extLst>
      <p:ext uri="{BB962C8B-B14F-4D97-AF65-F5344CB8AC3E}">
        <p14:creationId xmlns:p14="http://schemas.microsoft.com/office/powerpoint/2010/main" val="94747536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600" b="1" dirty="0"/>
              <a:t>El deseo ferviente de Cristo es que se manifieste en los cristianos esa misma unidad</a:t>
            </a:r>
            <a:r>
              <a:rPr lang="es-CO" dirty="0"/>
              <a:t>  </a:t>
            </a:r>
          </a:p>
        </p:txBody>
      </p:sp>
      <p:sp>
        <p:nvSpPr>
          <p:cNvPr id="3" name="2 Marcador de contenido"/>
          <p:cNvSpPr>
            <a:spLocks noGrp="1"/>
          </p:cNvSpPr>
          <p:nvPr>
            <p:ph idx="1"/>
          </p:nvPr>
        </p:nvSpPr>
        <p:spPr>
          <a:xfrm>
            <a:off x="457200" y="1600200"/>
            <a:ext cx="8229600" cy="4997152"/>
          </a:xfrm>
          <a:solidFill>
            <a:schemeClr val="accent3">
              <a:lumMod val="20000"/>
              <a:lumOff val="80000"/>
            </a:schemeClr>
          </a:solidFill>
          <a:effectLst>
            <a:glow rad="101600">
              <a:srgbClr val="C00000">
                <a:alpha val="60000"/>
              </a:srgbClr>
            </a:glow>
          </a:effectLst>
        </p:spPr>
        <p:txBody>
          <a:bodyPr>
            <a:normAutofit fontScale="92500" lnSpcReduction="10000"/>
          </a:bodyPr>
          <a:lstStyle/>
          <a:p>
            <a:r>
              <a:rPr lang="es-CO" sz="2800" dirty="0">
                <a:solidFill>
                  <a:srgbClr val="FF0000"/>
                </a:solidFill>
              </a:rPr>
              <a:t>Juan 17:21</a:t>
            </a:r>
            <a:r>
              <a:rPr lang="es-CO" sz="2800" dirty="0"/>
              <a:t>:  «</a:t>
            </a:r>
            <a:r>
              <a:rPr lang="es-CO" sz="2800" dirty="0">
                <a:latin typeface="Agency FB" pitchFamily="34" charset="0"/>
              </a:rPr>
              <a:t>para que todos sean </a:t>
            </a:r>
            <a:r>
              <a:rPr lang="es-CO" sz="2800" b="1" u="sng" dirty="0">
                <a:latin typeface="Agency FB" pitchFamily="34" charset="0"/>
              </a:rPr>
              <a:t>uno</a:t>
            </a:r>
            <a:r>
              <a:rPr lang="es-CO" sz="2800" dirty="0">
                <a:latin typeface="Agency FB" pitchFamily="34" charset="0"/>
              </a:rPr>
              <a:t>; como tú, Padre, en mí y yo en ti, que también ellos sean </a:t>
            </a:r>
            <a:r>
              <a:rPr lang="es-CO" sz="2800" b="1" u="sng" dirty="0">
                <a:latin typeface="Agency FB" pitchFamily="34" charset="0"/>
              </a:rPr>
              <a:t>uno en nosotros</a:t>
            </a:r>
            <a:r>
              <a:rPr lang="es-CO" sz="2800" dirty="0">
                <a:latin typeface="Agency FB" pitchFamily="34" charset="0"/>
              </a:rPr>
              <a:t>, para que el mundo crea que tú me enviaste</a:t>
            </a:r>
            <a:r>
              <a:rPr lang="es-CO" sz="2800" dirty="0"/>
              <a:t>».</a:t>
            </a:r>
          </a:p>
          <a:p>
            <a:r>
              <a:rPr lang="es-CO" sz="2800" dirty="0">
                <a:solidFill>
                  <a:srgbClr val="FF0000"/>
                </a:solidFill>
              </a:rPr>
              <a:t>Hechos 2:1</a:t>
            </a:r>
            <a:r>
              <a:rPr lang="es-CO" sz="2800" dirty="0"/>
              <a:t>. «</a:t>
            </a:r>
            <a:r>
              <a:rPr lang="es-CO" sz="2800" dirty="0">
                <a:latin typeface="Agency FB" pitchFamily="34" charset="0"/>
              </a:rPr>
              <a:t>Al llegar el día de Pentecostés, </a:t>
            </a:r>
            <a:r>
              <a:rPr lang="es-CO" sz="2800" u="sng" dirty="0">
                <a:latin typeface="Agency FB" pitchFamily="34" charset="0"/>
              </a:rPr>
              <a:t>estaban todos reunidos en un mismo lugar</a:t>
            </a:r>
            <a:r>
              <a:rPr lang="es-CO" sz="2800" dirty="0"/>
              <a:t>».</a:t>
            </a:r>
          </a:p>
          <a:p>
            <a:r>
              <a:rPr lang="es-CO" sz="2800" dirty="0"/>
              <a:t>«</a:t>
            </a:r>
            <a:r>
              <a:rPr lang="es-CO" sz="2800" dirty="0">
                <a:latin typeface="Agency FB" pitchFamily="34" charset="0"/>
              </a:rPr>
              <a:t>Cuando llegó el día de Pentecostés, </a:t>
            </a:r>
            <a:r>
              <a:rPr lang="es-CO" sz="2800" u="sng" dirty="0">
                <a:latin typeface="Agency FB" pitchFamily="34" charset="0"/>
              </a:rPr>
              <a:t>estaban todos unánimes juntos</a:t>
            </a:r>
            <a:r>
              <a:rPr lang="es-CO" sz="2800" dirty="0"/>
              <a:t>». Dice otra versión. </a:t>
            </a:r>
          </a:p>
          <a:p>
            <a:pPr marL="0" indent="0">
              <a:buNone/>
            </a:pPr>
            <a:r>
              <a:rPr lang="es-CO" sz="2800" dirty="0"/>
              <a:t>El hecho de que existan tantas denominaciones religiosas hoy, que no nos parecemos al día de Pentecostés, parece que «</a:t>
            </a:r>
            <a:r>
              <a:rPr lang="es-CO" sz="2600" b="1" dirty="0"/>
              <a:t>EL PODER DE LA PRESENCIA DE DIOS</a:t>
            </a:r>
            <a:r>
              <a:rPr lang="es-CO" sz="2800" dirty="0"/>
              <a:t>», no esté en nuestro medió, más bien nos parecemos al tiempo de </a:t>
            </a:r>
            <a:r>
              <a:rPr lang="es-CO" sz="2800" dirty="0">
                <a:solidFill>
                  <a:srgbClr val="FF0000"/>
                </a:solidFill>
              </a:rPr>
              <a:t>Jueces 21:25</a:t>
            </a:r>
            <a:r>
              <a:rPr lang="es-CO" sz="2800" dirty="0"/>
              <a:t>, que dice:  «</a:t>
            </a:r>
            <a:r>
              <a:rPr lang="es-CO" sz="2800" dirty="0">
                <a:latin typeface="Agency FB" pitchFamily="34" charset="0"/>
              </a:rPr>
              <a:t>En estos días no había rey en Israel; </a:t>
            </a:r>
            <a:r>
              <a:rPr lang="es-CO" sz="2800" u="sng" dirty="0">
                <a:latin typeface="Agency FB" pitchFamily="34" charset="0"/>
              </a:rPr>
              <a:t>cada uno hacía lo que bien le parecía</a:t>
            </a:r>
            <a:r>
              <a:rPr lang="es-CO" sz="2800" dirty="0"/>
              <a:t>».</a:t>
            </a:r>
          </a:p>
          <a:p>
            <a:endParaRPr lang="es-CO" sz="2800" dirty="0"/>
          </a:p>
        </p:txBody>
      </p:sp>
    </p:spTree>
    <p:extLst>
      <p:ext uri="{BB962C8B-B14F-4D97-AF65-F5344CB8AC3E}">
        <p14:creationId xmlns:p14="http://schemas.microsoft.com/office/powerpoint/2010/main" val="417826240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496944" cy="6192688"/>
          </a:xfrm>
          <a:solidFill>
            <a:schemeClr val="bg1"/>
          </a:solidFill>
          <a:effectLst>
            <a:glow rad="101600">
              <a:srgbClr val="C00000">
                <a:alpha val="60000"/>
              </a:srgbClr>
            </a:glow>
          </a:effectLst>
        </p:spPr>
        <p:txBody>
          <a:bodyPr>
            <a:normAutofit/>
          </a:bodyPr>
          <a:lstStyle/>
          <a:p>
            <a:r>
              <a:rPr lang="es-CO" sz="2400" dirty="0"/>
              <a:t>Hoy Hay religiones para todos los gustos, al estilo cafetería, que en lugar de consultar la Palabra de Dios, se consulta es si esa religión se acomoda a mis intereses, lo que yo quiero. Y se olvida lo que dice Dios en </a:t>
            </a:r>
            <a:r>
              <a:rPr lang="es-CO" sz="2400" dirty="0">
                <a:solidFill>
                  <a:srgbClr val="FF0000"/>
                </a:solidFill>
              </a:rPr>
              <a:t>Mateo 7:21-23:</a:t>
            </a:r>
          </a:p>
          <a:p>
            <a:pPr lvl="1"/>
            <a:r>
              <a:rPr lang="es-CO" sz="2400" dirty="0">
                <a:latin typeface="Agency FB" pitchFamily="34" charset="0"/>
              </a:rPr>
              <a:t>No todo el que me dice: Señor, Señor, entrará en el reino de los cielos, sino el que hace la voluntad de mi Padre que está en los cielos.  22 Muchos me dirán en aquel día: Señor, Señor, ¿no profetizamos en tu nombre, y en tu nombre echamos fuera demonios, y en tu nombre hicimos muchos milagros? 23 Y entonces les declararé: Nunca os conocí; apartaos de mí, hacedores de maldad</a:t>
            </a:r>
            <a:r>
              <a:rPr lang="es-CO" sz="2400" dirty="0"/>
              <a:t>. Ver </a:t>
            </a:r>
            <a:r>
              <a:rPr lang="es-CO" sz="2400" dirty="0">
                <a:solidFill>
                  <a:srgbClr val="FF0000"/>
                </a:solidFill>
              </a:rPr>
              <a:t>(Apoc.22:14).</a:t>
            </a:r>
          </a:p>
          <a:p>
            <a:pPr lvl="1"/>
            <a:r>
              <a:rPr lang="es-CO" dirty="0"/>
              <a:t> </a:t>
            </a:r>
            <a:r>
              <a:rPr lang="es-CO" sz="2400" dirty="0">
                <a:solidFill>
                  <a:srgbClr val="FF0000"/>
                </a:solidFill>
              </a:rPr>
              <a:t>1Juan 2:3-6 </a:t>
            </a:r>
            <a:r>
              <a:rPr lang="es-CO" sz="2400" dirty="0"/>
              <a:t>dice: </a:t>
            </a:r>
            <a:r>
              <a:rPr lang="es-CO" sz="2400" dirty="0">
                <a:latin typeface="Agency FB" pitchFamily="34" charset="0"/>
              </a:rPr>
              <a:t>Y en esto sabemos que nosotros le conocemos, si guardamos sus mandamientos. 4 El que dice: Yo le conozco, y no guarda sus mandamientos, el tal es mentiroso, y la verdad no está en él; 5 pero el que guarda su palabra, en éste verdaderamente el amor de Dios se ha perfeccionado; por esto sabemos que estamos en él. 6 El que dice que permanece en él, debe andar como él anduvo</a:t>
            </a:r>
            <a:r>
              <a:rPr lang="es-CO" sz="2400" dirty="0"/>
              <a:t>.</a:t>
            </a:r>
          </a:p>
        </p:txBody>
      </p:sp>
    </p:spTree>
    <p:extLst>
      <p:ext uri="{BB962C8B-B14F-4D97-AF65-F5344CB8AC3E}">
        <p14:creationId xmlns:p14="http://schemas.microsoft.com/office/powerpoint/2010/main" val="396892145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bg>
      <p:bgPr>
        <a:pattFill prst="ltDnDiag">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effectLst>
            <a:glow rad="101600">
              <a:srgbClr val="C00000">
                <a:alpha val="60000"/>
              </a:srgbClr>
            </a:glow>
          </a:effectLst>
        </p:spPr>
        <p:txBody>
          <a:bodyPr>
            <a:normAutofit/>
          </a:bodyPr>
          <a:lstStyle/>
          <a:p>
            <a:pPr marL="0" indent="0" algn="ctr">
              <a:buNone/>
            </a:pPr>
            <a:r>
              <a:rPr lang="es-CO" sz="2800" dirty="0"/>
              <a:t>Aquí es donde se manifiesta «EL PODER DE LA PRESENCIA DE DIOS», </a:t>
            </a:r>
          </a:p>
          <a:p>
            <a:pPr marL="0" indent="0" algn="ctr">
              <a:buNone/>
            </a:pPr>
            <a:r>
              <a:rPr lang="es-CO" dirty="0"/>
              <a:t>En la </a:t>
            </a:r>
            <a:r>
              <a:rPr lang="es-CO" b="1" u="sng" dirty="0"/>
              <a:t>unidad</a:t>
            </a:r>
            <a:r>
              <a:rPr lang="es-CO" dirty="0"/>
              <a:t> y en la </a:t>
            </a:r>
            <a:r>
              <a:rPr lang="es-CO" b="1" u="sng" dirty="0"/>
              <a:t>obediencia</a:t>
            </a:r>
            <a:r>
              <a:rPr lang="es-CO" dirty="0"/>
              <a:t>.</a:t>
            </a:r>
          </a:p>
          <a:p>
            <a:pPr marL="0" indent="0">
              <a:buNone/>
            </a:pPr>
            <a:endParaRPr lang="es-CO" sz="2800" dirty="0"/>
          </a:p>
          <a:p>
            <a:pPr marL="0" indent="0" algn="ctr">
              <a:buNone/>
            </a:pPr>
            <a:r>
              <a:rPr lang="es-CO" sz="2800" dirty="0"/>
              <a:t>Que a pesar de toda esta diversidad de creencias, donde cada uno «hace lo que bien le parece», Dios ha preservado un REMANENTE fiel a su Palabra a través de todos los siglos, desde Génesis hasta el Apocalipsis, que «</a:t>
            </a:r>
            <a:r>
              <a:rPr lang="es-CO" sz="2800" b="1" dirty="0">
                <a:latin typeface="Agency FB" pitchFamily="34" charset="0"/>
              </a:rPr>
              <a:t>no ha doblado sus rodillas a Baal</a:t>
            </a:r>
            <a:r>
              <a:rPr lang="es-CO" sz="2800" dirty="0"/>
              <a:t>».</a:t>
            </a:r>
          </a:p>
          <a:p>
            <a:pPr marL="0" indent="0" algn="ctr">
              <a:buNone/>
            </a:pPr>
            <a:endParaRPr lang="es-CO" sz="2800" dirty="0">
              <a:solidFill>
                <a:srgbClr val="FF0000"/>
              </a:solidFill>
            </a:endParaRPr>
          </a:p>
          <a:p>
            <a:pPr marL="0" indent="0" algn="ctr">
              <a:buNone/>
            </a:pPr>
            <a:r>
              <a:rPr lang="es-CO" sz="2800" dirty="0">
                <a:solidFill>
                  <a:srgbClr val="FF0000"/>
                </a:solidFill>
              </a:rPr>
              <a:t>1 Reyes 19:18 </a:t>
            </a:r>
            <a:r>
              <a:rPr lang="es-CO" sz="2800" dirty="0"/>
              <a:t>dice: «</a:t>
            </a:r>
            <a:r>
              <a:rPr lang="es-CO" sz="2800" dirty="0">
                <a:latin typeface="Agency FB" pitchFamily="34" charset="0"/>
              </a:rPr>
              <a:t>Y yo haré que queden en Israel siete mil, cuyas rodillas no se doblaron ante Baal, y cuyas bocas no lo besaron</a:t>
            </a:r>
            <a:r>
              <a:rPr lang="es-CO" sz="2800" dirty="0"/>
              <a:t>».</a:t>
            </a:r>
          </a:p>
        </p:txBody>
      </p:sp>
    </p:spTree>
    <p:extLst>
      <p:ext uri="{BB962C8B-B14F-4D97-AF65-F5344CB8AC3E}">
        <p14:creationId xmlns:p14="http://schemas.microsoft.com/office/powerpoint/2010/main" val="290885119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ltDnDiag">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effectLst>
            <a:glow rad="101600">
              <a:srgbClr val="C00000">
                <a:alpha val="60000"/>
              </a:srgbClr>
            </a:glow>
          </a:effectLst>
        </p:spPr>
        <p:txBody>
          <a:bodyPr>
            <a:normAutofit fontScale="85000" lnSpcReduction="20000"/>
          </a:bodyPr>
          <a:lstStyle/>
          <a:p>
            <a:pPr marL="0" indent="0" algn="ctr">
              <a:buNone/>
            </a:pPr>
            <a:r>
              <a:rPr lang="es-CO" sz="2800" dirty="0"/>
              <a:t>Que como en el caso de Abel, quien fue muerto por su propio hermano por obedecer a Dios, han sido objeto de maltratos.</a:t>
            </a:r>
          </a:p>
          <a:p>
            <a:pPr marL="0" indent="0" algn="ctr">
              <a:buNone/>
            </a:pPr>
            <a:r>
              <a:rPr lang="es-CO" sz="2800" dirty="0">
                <a:solidFill>
                  <a:srgbClr val="FF0000"/>
                </a:solidFill>
              </a:rPr>
              <a:t>Apoc.12:17</a:t>
            </a:r>
            <a:r>
              <a:rPr lang="es-CO" sz="2800" dirty="0"/>
              <a:t> dice: «</a:t>
            </a:r>
            <a:r>
              <a:rPr lang="es-CO" sz="2800" dirty="0">
                <a:latin typeface="Agency FB" pitchFamily="34" charset="0"/>
              </a:rPr>
              <a:t>Entonces el dragón se llenó de ira contra la mujer; y se fue a hacer guerra contra el resto de la descendencia de ella, los que guardan </a:t>
            </a:r>
            <a:r>
              <a:rPr lang="es-CO" sz="2800" u="sng" dirty="0">
                <a:latin typeface="Agency FB" pitchFamily="34" charset="0"/>
              </a:rPr>
              <a:t>los mandamientos de Dios</a:t>
            </a:r>
            <a:r>
              <a:rPr lang="es-CO" sz="2800" dirty="0">
                <a:latin typeface="Agency FB" pitchFamily="34" charset="0"/>
              </a:rPr>
              <a:t> y tienen el testimonio de Jesucristo</a:t>
            </a:r>
            <a:r>
              <a:rPr lang="es-CO" sz="2800" dirty="0"/>
              <a:t>».</a:t>
            </a:r>
          </a:p>
          <a:p>
            <a:pPr marL="0" indent="0" algn="ctr">
              <a:buNone/>
            </a:pPr>
            <a:r>
              <a:rPr lang="es-CO" sz="2800" dirty="0"/>
              <a:t>«</a:t>
            </a:r>
            <a:r>
              <a:rPr lang="es-CO" sz="2800" dirty="0">
                <a:latin typeface="Agency FB" pitchFamily="34" charset="0"/>
              </a:rPr>
              <a:t>Aquí está la paciencia de los santos, los que guardan los mandamientos de Dios y la fe de Jesús</a:t>
            </a:r>
            <a:r>
              <a:rPr lang="es-CO" sz="2800" dirty="0"/>
              <a:t>». </a:t>
            </a:r>
            <a:r>
              <a:rPr lang="es-CO" sz="2800" dirty="0">
                <a:solidFill>
                  <a:srgbClr val="FF0000"/>
                </a:solidFill>
              </a:rPr>
              <a:t>Apoc.14:12. </a:t>
            </a:r>
          </a:p>
          <a:p>
            <a:pPr marL="0" indent="0" algn="ctr">
              <a:buNone/>
            </a:pPr>
            <a:endParaRPr lang="es-CO" sz="2800" dirty="0">
              <a:solidFill>
                <a:srgbClr val="FF0000"/>
              </a:solidFill>
            </a:endParaRPr>
          </a:p>
          <a:p>
            <a:pPr marL="0" indent="0" algn="ctr">
              <a:buNone/>
            </a:pPr>
            <a:r>
              <a:rPr lang="es-CO" sz="2800" dirty="0"/>
              <a:t>Aquí el punto focal es la «obediencia a los mandamientos de Dios», específicamente la observancia del sábado, santificado por Dios desde la creación del mundo </a:t>
            </a:r>
            <a:r>
              <a:rPr lang="es-CO" sz="2800" dirty="0">
                <a:solidFill>
                  <a:srgbClr val="FF0000"/>
                </a:solidFill>
              </a:rPr>
              <a:t>Gén.2:1-3. </a:t>
            </a:r>
            <a:r>
              <a:rPr lang="es-CO" sz="2800" dirty="0"/>
              <a:t>y puesto como «</a:t>
            </a:r>
            <a:r>
              <a:rPr lang="es-CO" sz="2800" dirty="0">
                <a:latin typeface="Agency FB" pitchFamily="34" charset="0"/>
              </a:rPr>
              <a:t>señal entre Dios y su pueblo</a:t>
            </a:r>
            <a:r>
              <a:rPr lang="es-CO" sz="2800" dirty="0"/>
              <a:t>».</a:t>
            </a:r>
            <a:r>
              <a:rPr lang="es-CO" sz="2800" dirty="0">
                <a:solidFill>
                  <a:srgbClr val="FF0000"/>
                </a:solidFill>
              </a:rPr>
              <a:t>Eze.20:12, 20. </a:t>
            </a:r>
          </a:p>
          <a:p>
            <a:endParaRPr lang="es-CO" dirty="0"/>
          </a:p>
          <a:p>
            <a:pPr marL="0" indent="0" algn="ctr">
              <a:buNone/>
            </a:pPr>
            <a:r>
              <a:rPr lang="es-CO" dirty="0"/>
              <a:t>Este Remanente, se ha mantenido fiel a la Palabra de Dios precisamente; gracias a «EL PODER DE LA PRESENCIA DE DIOS» en su medio.</a:t>
            </a:r>
          </a:p>
        </p:txBody>
      </p:sp>
    </p:spTree>
    <p:extLst>
      <p:ext uri="{BB962C8B-B14F-4D97-AF65-F5344CB8AC3E}">
        <p14:creationId xmlns:p14="http://schemas.microsoft.com/office/powerpoint/2010/main" val="133166741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1437</TotalTime>
  <Words>3142</Words>
  <Application>Microsoft Office PowerPoint</Application>
  <PresentationFormat>Presentación en pantalla (4:3)</PresentationFormat>
  <Paragraphs>126</Paragraphs>
  <Slides>26</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26</vt:i4>
      </vt:variant>
    </vt:vector>
  </HeadingPairs>
  <TitlesOfParts>
    <vt:vector size="30" baseType="lpstr">
      <vt:lpstr>Agency FB</vt:lpstr>
      <vt:lpstr>Arial</vt:lpstr>
      <vt:lpstr>Calibri</vt:lpstr>
      <vt:lpstr>Tema de Office</vt:lpstr>
      <vt:lpstr>EL PODER DE LA PRESENCIA DE DIOS</vt:lpstr>
      <vt:lpstr>EL PODER DE LA PRESENCIA DE DIOS</vt:lpstr>
      <vt:lpstr>Presentación de PowerPoint</vt:lpstr>
      <vt:lpstr>Presentación de PowerPoint</vt:lpstr>
      <vt:lpstr>Presentación de PowerPoint</vt:lpstr>
      <vt:lpstr> Entrad por sus puertas con confesión; por sus atrios con alabanza; alabadle, bendecid su Nombre. 5 Porque el SEÑOR [es] bueno; para siempre [es] su misericordia, y su verdad por todas las generaciones. Sal.100:4,5.</vt:lpstr>
      <vt:lpstr>Presentación de PowerPoint</vt:lpstr>
      <vt:lpstr>Ejemplos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plan original de Dios para el hombre</vt:lpstr>
      <vt:lpstr>Presentación de PowerPoint</vt:lpstr>
      <vt:lpstr>EL PODER DE LA PRESENCIA DE DIOS</vt:lpstr>
      <vt:lpstr>Presentación de PowerPoint</vt:lpstr>
      <vt:lpstr>Presentación de PowerPoint</vt:lpstr>
      <vt:lpstr>El deseo ferviente de Cristo es que se manifieste en los cristianos esa misma unidad  </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PODER DE LA PRESENCIA DE DIOS</dc:title>
  <dc:creator>FAMILIA FIERRO CH</dc:creator>
  <cp:lastModifiedBy>Usuario</cp:lastModifiedBy>
  <cp:revision>199</cp:revision>
  <dcterms:created xsi:type="dcterms:W3CDTF">2013-12-07T03:09:53Z</dcterms:created>
  <dcterms:modified xsi:type="dcterms:W3CDTF">2016-12-27T14:14:17Z</dcterms:modified>
</cp:coreProperties>
</file>